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Tahom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font" Target="fonts/Tahoma-bold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font" Target="fonts/Tahoma-regular.fntdata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834f52b1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834f52b1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834f52b1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d834f52b1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834f52b1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834f52b1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020c4f764_0_0:notes"/>
          <p:cNvSpPr txBox="1"/>
          <p:nvPr>
            <p:ph idx="1" type="body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e020c4f764_0_0:notes"/>
          <p:cNvSpPr/>
          <p:nvPr>
            <p:ph idx="2" type="sldImg"/>
          </p:nvPr>
        </p:nvSpPr>
        <p:spPr>
          <a:xfrm>
            <a:off x="1143220" y="685789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19264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548">
              <a:solidFill>
                <a:srgbClr val="0089DD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2548">
                <a:solidFill>
                  <a:srgbClr val="0089DD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ПРОЦЕСС ОБСУЖДЕНИЯ ПРОЕКТОВ НПА</a:t>
            </a:r>
            <a:endParaRPr sz="2548">
              <a:solidFill>
                <a:srgbClr val="0089DD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69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626" y="323601"/>
            <a:ext cx="523000" cy="53852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34345" y="930579"/>
            <a:ext cx="14871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Министерство торговли и  интеграции Республики  Казахстан</a:t>
            </a:r>
            <a:endParaRPr sz="9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0054" l="4686" r="4848" t="18384"/>
          <a:stretch/>
        </p:blipFill>
        <p:spPr>
          <a:xfrm>
            <a:off x="537875" y="605100"/>
            <a:ext cx="7944975" cy="43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37875" y="78450"/>
            <a:ext cx="645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89DD"/>
                </a:solidFill>
              </a:rPr>
              <a:t>Открытое Правительство</a:t>
            </a:r>
            <a:endParaRPr sz="2000">
              <a:solidFill>
                <a:srgbClr val="0089D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01700"/>
            <a:ext cx="8520600" cy="45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72">
                <a:solidFill>
                  <a:srgbClr val="3E4D5C"/>
                </a:solidFill>
                <a:highlight>
                  <a:srgbClr val="FFFFFF"/>
                </a:highlight>
              </a:rPr>
              <a:t>Портал </a:t>
            </a:r>
            <a:r>
              <a:rPr lang="en" sz="2272">
                <a:solidFill>
                  <a:srgbClr val="0089DD"/>
                </a:solidFill>
                <a:highlight>
                  <a:srgbClr val="FFFFFF"/>
                </a:highlight>
              </a:rPr>
              <a:t>legalacts.egov.kz</a:t>
            </a:r>
            <a:endParaRPr sz="2272">
              <a:solidFill>
                <a:srgbClr val="0089D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72">
              <a:solidFill>
                <a:srgbClr val="0089D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55">
                <a:solidFill>
                  <a:srgbClr val="555555"/>
                </a:solidFill>
                <a:highlight>
                  <a:srgbClr val="FFFFFF"/>
                </a:highlight>
              </a:rPr>
              <a:t>Портал предназначен для размещения проектов концепций законопроектов и проектов нормативных правовых актов, не содержащих информацию с ограниченным доступом для осуществления публичного обсуждения пользователями.</a:t>
            </a:r>
            <a:endParaRPr sz="1755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2658"/>
              <a:buFont typeface="Arial"/>
              <a:buNone/>
            </a:pPr>
            <a:r>
              <a:t/>
            </a:r>
            <a:endParaRPr sz="1755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139700" marR="13970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62658"/>
              <a:buFont typeface="Arial"/>
              <a:buNone/>
            </a:pPr>
            <a:r>
              <a:rPr lang="en" sz="1755">
                <a:solidFill>
                  <a:srgbClr val="555555"/>
                </a:solidFill>
                <a:highlight>
                  <a:srgbClr val="FFFFFF"/>
                </a:highlight>
              </a:rPr>
              <a:t>Портал нацелен решать следующие задачи:</a:t>
            </a:r>
            <a:endParaRPr sz="1755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-328930" lvl="0" marL="596900" marR="139700" rtl="0" algn="just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555555"/>
              </a:buClr>
              <a:buSzPct val="100000"/>
              <a:buChar char="●"/>
            </a:pPr>
            <a:r>
              <a:rPr lang="en" sz="1755">
                <a:solidFill>
                  <a:srgbClr val="555555"/>
                </a:solidFill>
                <a:highlight>
                  <a:srgbClr val="FFFFFF"/>
                </a:highlight>
              </a:rPr>
              <a:t>обеспечение доступности НПА, разрабатываемых для пользователей;</a:t>
            </a:r>
            <a:endParaRPr sz="1755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-328930" lvl="0" marL="596900" marR="139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Char char="●"/>
            </a:pPr>
            <a:r>
              <a:rPr lang="en" sz="1755">
                <a:solidFill>
                  <a:srgbClr val="555555"/>
                </a:solidFill>
                <a:highlight>
                  <a:srgbClr val="FFFFFF"/>
                </a:highlight>
              </a:rPr>
              <a:t>обеспечение обратной связи с пользователем (комментирование, голосование);</a:t>
            </a:r>
            <a:endParaRPr sz="1755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-328930" lvl="0" marL="596900" marR="139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Char char="●"/>
            </a:pPr>
            <a:r>
              <a:rPr lang="en" sz="1755">
                <a:solidFill>
                  <a:srgbClr val="555555"/>
                </a:solidFill>
                <a:highlight>
                  <a:srgbClr val="FFFFFF"/>
                </a:highlight>
              </a:rPr>
              <a:t>обеспечение формирования общественного видения относительно продвижения того или иного нововведения в сфере нормативно-правовых актов;</a:t>
            </a:r>
            <a:endParaRPr sz="1755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-328930" lvl="0" marL="596900" marR="139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Char char="●"/>
            </a:pPr>
            <a:r>
              <a:rPr lang="en" sz="1755">
                <a:solidFill>
                  <a:srgbClr val="555555"/>
                </a:solidFill>
                <a:highlight>
                  <a:srgbClr val="FFFFFF"/>
                </a:highlight>
              </a:rPr>
              <a:t>обеспечение формирования итоговой отчетности для последующего анализа.</a:t>
            </a:r>
            <a:endParaRPr sz="1755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10509" l="5186" r="31718" t="11982"/>
          <a:stretch/>
        </p:blipFill>
        <p:spPr>
          <a:xfrm>
            <a:off x="646500" y="132875"/>
            <a:ext cx="7850998" cy="46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5714975" y="4709650"/>
            <a:ext cx="40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Срок - не менее 10 рабочих дней</a:t>
            </a:r>
            <a:endParaRPr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820512" y="493220"/>
            <a:ext cx="7211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" sz="1900">
                <a:solidFill>
                  <a:schemeClr val="accent1"/>
                </a:solidFill>
              </a:rPr>
              <a:t>Этапы разработки </a:t>
            </a:r>
            <a:r>
              <a:rPr lang="en" sz="1900">
                <a:solidFill>
                  <a:schemeClr val="accent1"/>
                </a:solidFill>
              </a:rPr>
              <a:t>Правительственных </a:t>
            </a:r>
            <a:r>
              <a:rPr lang="en" sz="1900">
                <a:solidFill>
                  <a:schemeClr val="accent1"/>
                </a:solidFill>
              </a:rPr>
              <a:t>законопроектов</a:t>
            </a:r>
            <a:br>
              <a:rPr lang="en" sz="1900">
                <a:solidFill>
                  <a:schemeClr val="accent1"/>
                </a:solidFill>
              </a:rPr>
            </a:br>
            <a:endParaRPr i="1" sz="900">
              <a:solidFill>
                <a:schemeClr val="accent1"/>
              </a:solidFill>
            </a:endParaRPr>
          </a:p>
        </p:txBody>
      </p:sp>
      <p:cxnSp>
        <p:nvCxnSpPr>
          <p:cNvPr id="79" name="Google Shape;79;p17"/>
          <p:cNvCxnSpPr/>
          <p:nvPr/>
        </p:nvCxnSpPr>
        <p:spPr>
          <a:xfrm>
            <a:off x="4238174" y="1237489"/>
            <a:ext cx="0" cy="208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0" name="Google Shape;80;p17"/>
          <p:cNvSpPr txBox="1"/>
          <p:nvPr/>
        </p:nvSpPr>
        <p:spPr>
          <a:xfrm>
            <a:off x="1326874" y="3332098"/>
            <a:ext cx="6127500" cy="3504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i="1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проекта закона и подзаконных актов</a:t>
            </a:r>
            <a:endParaRPr b="1" i="1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1326874" y="3903760"/>
            <a:ext cx="6127500" cy="3951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i="1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Рассмотрение проекта закона в КПМ и АП</a:t>
            </a:r>
            <a:endParaRPr b="1" i="1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326874" y="868407"/>
            <a:ext cx="6127500" cy="3765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i="1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Предварительный (предшествующий) разработке этап</a:t>
            </a:r>
            <a:endParaRPr b="1" i="1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326874" y="1462876"/>
            <a:ext cx="6127500" cy="4083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i="1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Консультативного документа регуляторной политике (КДРП)</a:t>
            </a:r>
            <a:endParaRPr b="1" i="1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1326874" y="2102479"/>
            <a:ext cx="6127500" cy="3873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i="1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проекта Концепции проекта закона </a:t>
            </a:r>
            <a:endParaRPr b="1" i="1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326874" y="2698604"/>
            <a:ext cx="6127500" cy="4101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i="1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заседания МВК</a:t>
            </a:r>
            <a:endParaRPr b="1" i="1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326874" y="4517336"/>
            <a:ext cx="6127500" cy="382500"/>
          </a:xfrm>
          <a:prstGeom prst="rect">
            <a:avLst/>
          </a:prstGeom>
          <a:solidFill>
            <a:srgbClr val="D8E2F3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i="1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Рассмотрение проекта закона в Парламенте</a:t>
            </a:r>
            <a:endParaRPr b="1" i="1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87;p17"/>
          <p:cNvCxnSpPr/>
          <p:nvPr/>
        </p:nvCxnSpPr>
        <p:spPr>
          <a:xfrm>
            <a:off x="4223266" y="1878722"/>
            <a:ext cx="0" cy="208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8" name="Google Shape;88;p17"/>
          <p:cNvCxnSpPr/>
          <p:nvPr/>
        </p:nvCxnSpPr>
        <p:spPr>
          <a:xfrm>
            <a:off x="4230720" y="2489756"/>
            <a:ext cx="0" cy="208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9" name="Google Shape;89;p17"/>
          <p:cNvCxnSpPr/>
          <p:nvPr/>
        </p:nvCxnSpPr>
        <p:spPr>
          <a:xfrm>
            <a:off x="4229855" y="3108467"/>
            <a:ext cx="0" cy="208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0" name="Google Shape;90;p17"/>
          <p:cNvCxnSpPr/>
          <p:nvPr/>
        </p:nvCxnSpPr>
        <p:spPr>
          <a:xfrm>
            <a:off x="4223266" y="3687522"/>
            <a:ext cx="0" cy="208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1" name="Google Shape;91;p17"/>
          <p:cNvCxnSpPr/>
          <p:nvPr/>
        </p:nvCxnSpPr>
        <p:spPr>
          <a:xfrm>
            <a:off x="4214947" y="4298840"/>
            <a:ext cx="0" cy="208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9E2AF3B9E274193F4BA82911118D3" ma:contentTypeVersion="10" ma:contentTypeDescription="Create a new document." ma:contentTypeScope="" ma:versionID="db572621d687f03e001d6ff50b0ac9b4">
  <xsd:schema xmlns:xsd="http://www.w3.org/2001/XMLSchema" xmlns:xs="http://www.w3.org/2001/XMLSchema" xmlns:p="http://schemas.microsoft.com/office/2006/metadata/properties" xmlns:ns2="4daeb9ff-4670-4e60-bf61-90d1a714faa1" xmlns:ns3="e3267aa2-fe99-4ec1-a40e-ea57c80eea47" targetNamespace="http://schemas.microsoft.com/office/2006/metadata/properties" ma:root="true" ma:fieldsID="645d3671c0d5538ecb7650138d7a4e78" ns2:_="" ns3:_="">
    <xsd:import namespace="4daeb9ff-4670-4e60-bf61-90d1a714faa1"/>
    <xsd:import namespace="e3267aa2-fe99-4ec1-a40e-ea57c80ee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b9ff-4670-4e60-bf61-90d1a714f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67aa2-fe99-4ec1-a40e-ea57c80eea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456DF5-D1B2-46F3-91CD-155F209AD75F}"/>
</file>

<file path=customXml/itemProps2.xml><?xml version="1.0" encoding="utf-8"?>
<ds:datastoreItem xmlns:ds="http://schemas.openxmlformats.org/officeDocument/2006/customXml" ds:itemID="{8DB3533C-EEE3-43A5-8C3B-EE2A22D235D1}"/>
</file>

<file path=customXml/itemProps3.xml><?xml version="1.0" encoding="utf-8"?>
<ds:datastoreItem xmlns:ds="http://schemas.openxmlformats.org/officeDocument/2006/customXml" ds:itemID="{5172F867-4116-402A-BE96-5BBCF026FE5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0x01010009D9E2AF3B9E274193F4BA82911118D3</vt:lpwstr>
  </property>
</Properties>
</file>