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6" r:id="rId3"/>
    <p:sldId id="257" r:id="rId4"/>
    <p:sldId id="263" r:id="rId5"/>
    <p:sldId id="258" r:id="rId6"/>
    <p:sldId id="261" r:id="rId7"/>
    <p:sldId id="259" r:id="rId8"/>
    <p:sldId id="260"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93C7"/>
    <a:srgbClr val="0070C0"/>
    <a:srgbClr val="00BDA5"/>
    <a:srgbClr val="63BD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p:restoredTop sz="96327"/>
  </p:normalViewPr>
  <p:slideViewPr>
    <p:cSldViewPr snapToGrid="0" snapToObjects="1">
      <p:cViewPr varScale="1">
        <p:scale>
          <a:sx n="136" d="100"/>
          <a:sy n="136" d="100"/>
        </p:scale>
        <p:origin x="17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customXml" Target="../customXml/item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DDA4C-AA03-D22C-7242-A87D57CDD6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6D7527-DA46-8305-36AD-7A9C522CE2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12C7A8-3CD1-F55E-58B9-E47ADE1C585A}"/>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5" name="Footer Placeholder 4">
            <a:extLst>
              <a:ext uri="{FF2B5EF4-FFF2-40B4-BE49-F238E27FC236}">
                <a16:creationId xmlns:a16="http://schemas.microsoft.com/office/drawing/2014/main" id="{471F0798-B468-FECE-5A85-EBB647CF12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6A7ED-7163-7C68-78AE-483C5241DA61}"/>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217816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F1A0-C237-A620-264A-C0D7A97D20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F26133-342B-D73F-CFA3-3040E946F9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E52E3-6A6F-AA6B-6511-BF0981B3ABB2}"/>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5" name="Footer Placeholder 4">
            <a:extLst>
              <a:ext uri="{FF2B5EF4-FFF2-40B4-BE49-F238E27FC236}">
                <a16:creationId xmlns:a16="http://schemas.microsoft.com/office/drawing/2014/main" id="{6B60214B-9B04-D63D-748F-FD6ABB7584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A0F4B8-A3C8-4308-1AC8-CA07E0A6D0F7}"/>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383096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8C659A-2DC7-F571-5C6D-D50FBC0177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38355D-5754-E9DC-CE6D-A181595DB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824F8B-8FFB-3940-2A52-EC927E54C6AB}"/>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5" name="Footer Placeholder 4">
            <a:extLst>
              <a:ext uri="{FF2B5EF4-FFF2-40B4-BE49-F238E27FC236}">
                <a16:creationId xmlns:a16="http://schemas.microsoft.com/office/drawing/2014/main" id="{3E346F77-5A5B-218D-7F0D-E2B4AA4B7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C8640-62C7-B199-CCA5-603F9A9CC1E3}"/>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4264612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D24B2-BAA3-E5B4-BE69-5898CB2E16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E67325-57AD-C8E4-52E2-1CD7CBBFA7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EAA335-9734-5FEF-F26A-0A53F38C2646}"/>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5" name="Footer Placeholder 4">
            <a:extLst>
              <a:ext uri="{FF2B5EF4-FFF2-40B4-BE49-F238E27FC236}">
                <a16:creationId xmlns:a16="http://schemas.microsoft.com/office/drawing/2014/main" id="{2357A387-EE6E-C12C-ACC0-90BEBAF2C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92DFBB-7F3D-CD6E-69BD-CEC33B8F326C}"/>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1764330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EC228-3CC1-993E-CFA4-D7BB3537A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EA5B1-6F50-E8E4-DB27-BC02165B7F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67F794-A404-A206-64FB-5886D2144E66}"/>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5" name="Footer Placeholder 4">
            <a:extLst>
              <a:ext uri="{FF2B5EF4-FFF2-40B4-BE49-F238E27FC236}">
                <a16:creationId xmlns:a16="http://schemas.microsoft.com/office/drawing/2014/main" id="{8CD05CF9-004F-C5E2-5FEA-17544A784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865AC3-C6DB-9016-1BFF-77B471B9A849}"/>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1852931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A330-280C-50CB-B5FB-C84ECFCFAA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02D791-EFD4-3397-B909-1C49B4A89F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4276D0-9890-42C4-FD6A-4D669A3154B4}"/>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5" name="Footer Placeholder 4">
            <a:extLst>
              <a:ext uri="{FF2B5EF4-FFF2-40B4-BE49-F238E27FC236}">
                <a16:creationId xmlns:a16="http://schemas.microsoft.com/office/drawing/2014/main" id="{64451A8C-4588-BC34-8768-058317DDC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74B2C-0AF2-3A6B-7E35-01F6DD8CCD9B}"/>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2670949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4D327-B714-E981-C6D8-DB9E3F65D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C4185-40C0-A272-E929-BA448A0229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4436C9-33D2-C181-93C9-A8315C27DB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88E27F-339C-3F2C-8325-49BA5E77B0D2}"/>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6" name="Footer Placeholder 5">
            <a:extLst>
              <a:ext uri="{FF2B5EF4-FFF2-40B4-BE49-F238E27FC236}">
                <a16:creationId xmlns:a16="http://schemas.microsoft.com/office/drawing/2014/main" id="{C4D2BA33-9348-5886-3FF7-5BC751FAF4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335991-F129-9AB4-7345-E6D8E87CB92D}"/>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223799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D06AA-F6D1-B6E5-9452-A04CB8630B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874DF1-4C31-6182-445A-D73B9B60A6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C284F3-8130-C342-6DD8-3EC3517155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54579E-ABFB-CE04-4A1D-C6C79C1BB9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1693B7-7208-06BF-DF9B-49E46048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7AE6FE-D75E-B3C4-64E9-CD8C7689E76F}"/>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8" name="Footer Placeholder 7">
            <a:extLst>
              <a:ext uri="{FF2B5EF4-FFF2-40B4-BE49-F238E27FC236}">
                <a16:creationId xmlns:a16="http://schemas.microsoft.com/office/drawing/2014/main" id="{30DF85EB-A607-A252-AE63-605401689E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C3917D-5E1B-68A5-4314-16908F8D72D3}"/>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2567854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2A36-4EBC-3F9F-246E-AADC212B1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43A364-B02F-3225-D2E8-967AFEBC3278}"/>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4" name="Footer Placeholder 3">
            <a:extLst>
              <a:ext uri="{FF2B5EF4-FFF2-40B4-BE49-F238E27FC236}">
                <a16:creationId xmlns:a16="http://schemas.microsoft.com/office/drawing/2014/main" id="{FCEB39F7-97AD-3C54-F927-6630DEBB41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D9C75A-6A72-F113-1FB6-B575F1A6F563}"/>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41361477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28B229-D8B3-A92F-7EE4-E65E79971D7D}"/>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3" name="Footer Placeholder 2">
            <a:extLst>
              <a:ext uri="{FF2B5EF4-FFF2-40B4-BE49-F238E27FC236}">
                <a16:creationId xmlns:a16="http://schemas.microsoft.com/office/drawing/2014/main" id="{F8C54136-5D63-D43D-E8E8-A82E95A454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D11EEE-998C-2659-4C96-32A2ACA7130A}"/>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409931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EB3D-A330-450F-0255-BB5529D14A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322C63-9EEC-16CF-99D0-2373AFF0A2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70BD50-0EBA-A5AB-0709-12AFA5E291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FCDC30-48DD-D750-DAD3-95E5C54994F9}"/>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6" name="Footer Placeholder 5">
            <a:extLst>
              <a:ext uri="{FF2B5EF4-FFF2-40B4-BE49-F238E27FC236}">
                <a16:creationId xmlns:a16="http://schemas.microsoft.com/office/drawing/2014/main" id="{CF737570-DE6F-0E2A-A62C-C36B4DCB8F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AD9DC5-369B-42AA-70C3-CCDB79873E13}"/>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221524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3EE9-388C-2A51-4643-9CD0673A5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CF6B0-5C13-5857-2AC2-C32FEE6F51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9FA8E-9BF1-484D-1E77-71EAB694C2D5}"/>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5" name="Footer Placeholder 4">
            <a:extLst>
              <a:ext uri="{FF2B5EF4-FFF2-40B4-BE49-F238E27FC236}">
                <a16:creationId xmlns:a16="http://schemas.microsoft.com/office/drawing/2014/main" id="{23C5D9F4-4094-DAB9-0969-FDCD45D5A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DE38CC-8378-D378-7705-54A3D7304885}"/>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539702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9D518-0E1C-5484-CA45-467A9D4D58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014C6B-E917-40C0-3B3F-30C0AA50B2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FB409D-74D8-7E96-A0EF-D8A2B8BBA7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E61E00-8CE2-AB34-81C2-1FEB29E102CF}"/>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6" name="Footer Placeholder 5">
            <a:extLst>
              <a:ext uri="{FF2B5EF4-FFF2-40B4-BE49-F238E27FC236}">
                <a16:creationId xmlns:a16="http://schemas.microsoft.com/office/drawing/2014/main" id="{68314DC4-CB49-9252-B558-A31588376E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0CA41-A0C0-9140-C1F0-06C3DBC983AA}"/>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3513300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75876-DE5B-2F86-BB1F-BA29B9F6B3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D631A6-EBFA-BD39-E0F2-9BFBCD4947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5ED66D-5299-D140-FBEE-A0E295AF9626}"/>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5" name="Footer Placeholder 4">
            <a:extLst>
              <a:ext uri="{FF2B5EF4-FFF2-40B4-BE49-F238E27FC236}">
                <a16:creationId xmlns:a16="http://schemas.microsoft.com/office/drawing/2014/main" id="{CEF7F557-392B-D09E-1569-8884EA51F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9B5756-AFAA-94DC-6356-81D4F20DFCB0}"/>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1661237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0E2EAF-2C91-1AAF-D745-2D129105F3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71600C-90BE-7556-88B6-03BB972AC3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0B8E92-145F-D58E-35DC-8CEF023AD358}"/>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5" name="Footer Placeholder 4">
            <a:extLst>
              <a:ext uri="{FF2B5EF4-FFF2-40B4-BE49-F238E27FC236}">
                <a16:creationId xmlns:a16="http://schemas.microsoft.com/office/drawing/2014/main" id="{7AE3057A-0DE0-03FC-92A1-C16B8B745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0B3BF-091F-A6CF-C9FB-1A17EEE0B77C}"/>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3211647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86398-EE14-2F95-7D46-03F2F14945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E622C5-0758-5663-5533-C12FDC5B874A}"/>
              </a:ext>
            </a:extLst>
          </p:cNvPr>
          <p:cNvSpPr>
            <a:spLocks noGrp="1"/>
          </p:cNvSpPr>
          <p:nvPr>
            <p:ph type="dt" sz="half" idx="10"/>
          </p:nvPr>
        </p:nvSpPr>
        <p:spPr/>
        <p:txBody>
          <a:bodyPr/>
          <a:lstStyle/>
          <a:p>
            <a:fld id="{60F73937-06C2-B04B-A2F5-5724706C5282}" type="datetimeFigureOut">
              <a:rPr lang="en-US" smtClean="0"/>
              <a:t>1/8/23</a:t>
            </a:fld>
            <a:endParaRPr lang="en-US"/>
          </a:p>
        </p:txBody>
      </p:sp>
      <p:sp>
        <p:nvSpPr>
          <p:cNvPr id="4" name="Footer Placeholder 3">
            <a:extLst>
              <a:ext uri="{FF2B5EF4-FFF2-40B4-BE49-F238E27FC236}">
                <a16:creationId xmlns:a16="http://schemas.microsoft.com/office/drawing/2014/main" id="{58590D7A-8726-D00D-6FDC-CC954D569F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61997B-5F8C-1F93-2086-E3BEF4E2DB56}"/>
              </a:ext>
            </a:extLst>
          </p:cNvPr>
          <p:cNvSpPr>
            <a:spLocks noGrp="1"/>
          </p:cNvSpPr>
          <p:nvPr>
            <p:ph type="sldNum" sz="quarter" idx="12"/>
          </p:nvPr>
        </p:nvSpPr>
        <p:spPr/>
        <p:txBody>
          <a:bodyPr/>
          <a:lstStyle/>
          <a:p>
            <a:fld id="{03B13071-7B81-C043-BA04-640CB42B998B}" type="slidenum">
              <a:rPr lang="en-US" smtClean="0"/>
              <a:t>‹#›</a:t>
            </a:fld>
            <a:endParaRPr lang="en-US"/>
          </a:p>
        </p:txBody>
      </p:sp>
    </p:spTree>
    <p:extLst>
      <p:ext uri="{BB962C8B-B14F-4D97-AF65-F5344CB8AC3E}">
        <p14:creationId xmlns:p14="http://schemas.microsoft.com/office/powerpoint/2010/main" val="361631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F7B74-11E0-EEED-DC2C-916DE04A07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00FE1F-7404-F1D6-4E48-ADED130025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001030-79EA-39A6-7400-6A91F1064219}"/>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5" name="Footer Placeholder 4">
            <a:extLst>
              <a:ext uri="{FF2B5EF4-FFF2-40B4-BE49-F238E27FC236}">
                <a16:creationId xmlns:a16="http://schemas.microsoft.com/office/drawing/2014/main" id="{1B5A9985-656E-F38B-72BF-D5C399795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EDC84-FEDD-A4A1-BE02-6E6CC17DF8F4}"/>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213205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4850-6877-9D83-FBB6-3AA5865517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DE100D-4406-D66A-4B45-A21A4FD546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D2C538-CD69-68FE-F67B-5D081CD85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03ECE3-30DE-F457-84B3-2ED3E049E480}"/>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6" name="Footer Placeholder 5">
            <a:extLst>
              <a:ext uri="{FF2B5EF4-FFF2-40B4-BE49-F238E27FC236}">
                <a16:creationId xmlns:a16="http://schemas.microsoft.com/office/drawing/2014/main" id="{722680A1-7B14-B977-F2C6-37BE354608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827C9-2A69-7430-60C4-CA7887410516}"/>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338421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40E4-A29A-4141-E5EC-63F7539697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2D26EC-4010-63EF-1685-F2C5194EEF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159032-BC31-658F-A8DF-31F08F88D9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776E9-5A6E-FB9C-8656-A7B322F18D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B31F34-59B8-04A8-46DE-0073C0F41E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E7108E-57AE-2274-B2DD-3D0415E959DF}"/>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8" name="Footer Placeholder 7">
            <a:extLst>
              <a:ext uri="{FF2B5EF4-FFF2-40B4-BE49-F238E27FC236}">
                <a16:creationId xmlns:a16="http://schemas.microsoft.com/office/drawing/2014/main" id="{267EB83A-96BD-D8D0-4653-B4E8CBD8D7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A67186-43BE-619E-1ADD-E0A90FA73B16}"/>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316893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63EB7-688C-2092-0292-7C6E3CB577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BCD5FB-413C-47A3-0930-DF8FCD57F490}"/>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4" name="Footer Placeholder 3">
            <a:extLst>
              <a:ext uri="{FF2B5EF4-FFF2-40B4-BE49-F238E27FC236}">
                <a16:creationId xmlns:a16="http://schemas.microsoft.com/office/drawing/2014/main" id="{5E945558-EE74-DD07-6A00-8A9975C131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5983D0-5231-9C6E-C1AA-D0A293651F23}"/>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165660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B18954-EAA5-E0D0-AEF3-A7D8E64E4483}"/>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3" name="Footer Placeholder 2">
            <a:extLst>
              <a:ext uri="{FF2B5EF4-FFF2-40B4-BE49-F238E27FC236}">
                <a16:creationId xmlns:a16="http://schemas.microsoft.com/office/drawing/2014/main" id="{AD6663D7-474F-1415-0DC0-AE233DA60B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EBA23-4CE4-DAD1-F6F7-83BD9B7A54E6}"/>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420494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C162F-B32D-7004-D01C-D505B38EAB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91781B-B9C6-5CAA-D614-CEFC057BE2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8246A1-726B-038B-A044-A54D70B0C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F51A5-F13A-F1C1-5160-7C03D39B3645}"/>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6" name="Footer Placeholder 5">
            <a:extLst>
              <a:ext uri="{FF2B5EF4-FFF2-40B4-BE49-F238E27FC236}">
                <a16:creationId xmlns:a16="http://schemas.microsoft.com/office/drawing/2014/main" id="{162A7166-F4EC-D995-60D7-6F5917FD51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16D0D-0774-12FE-A209-9E8F7AA01255}"/>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56122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A671D-CFEE-B392-2F11-4C520D9E5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35AD2-DDBB-1DB3-7692-852858FE0F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C30CE1-0D92-E5FC-ECE2-D3577C209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EBF437-2EFC-D6C5-316E-AE022AF1BE9A}"/>
              </a:ext>
            </a:extLst>
          </p:cNvPr>
          <p:cNvSpPr>
            <a:spLocks noGrp="1"/>
          </p:cNvSpPr>
          <p:nvPr>
            <p:ph type="dt" sz="half" idx="10"/>
          </p:nvPr>
        </p:nvSpPr>
        <p:spPr/>
        <p:txBody>
          <a:bodyPr/>
          <a:lstStyle/>
          <a:p>
            <a:fld id="{31E49580-8FCB-1D42-90E4-6BDDC47A9A8B}" type="datetimeFigureOut">
              <a:rPr lang="en-US" smtClean="0"/>
              <a:t>1/8/23</a:t>
            </a:fld>
            <a:endParaRPr lang="en-US"/>
          </a:p>
        </p:txBody>
      </p:sp>
      <p:sp>
        <p:nvSpPr>
          <p:cNvPr id="6" name="Footer Placeholder 5">
            <a:extLst>
              <a:ext uri="{FF2B5EF4-FFF2-40B4-BE49-F238E27FC236}">
                <a16:creationId xmlns:a16="http://schemas.microsoft.com/office/drawing/2014/main" id="{D4DA0EC6-9641-0F4A-4A0A-76D68610CD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DD4B62-B885-4381-5057-A020B9353F5C}"/>
              </a:ext>
            </a:extLst>
          </p:cNvPr>
          <p:cNvSpPr>
            <a:spLocks noGrp="1"/>
          </p:cNvSpPr>
          <p:nvPr>
            <p:ph type="sldNum" sz="quarter" idx="12"/>
          </p:nvPr>
        </p:nvSpPr>
        <p:spPr/>
        <p:txBody>
          <a:bodyPr/>
          <a:lstStyle/>
          <a:p>
            <a:fld id="{371B7A03-137D-AC45-AB7F-CAA1B3BB28A0}" type="slidenum">
              <a:rPr lang="en-US" smtClean="0"/>
              <a:t>‹#›</a:t>
            </a:fld>
            <a:endParaRPr lang="en-US"/>
          </a:p>
        </p:txBody>
      </p:sp>
    </p:spTree>
    <p:extLst>
      <p:ext uri="{BB962C8B-B14F-4D97-AF65-F5344CB8AC3E}">
        <p14:creationId xmlns:p14="http://schemas.microsoft.com/office/powerpoint/2010/main" val="1323401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FB36DA-647A-16B0-7011-99765DF797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1C93D6-D7AF-F5CF-11EA-B5067F7916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51E27D-EBEE-2ED8-BDA7-2A951E3D2E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49580-8FCB-1D42-90E4-6BDDC47A9A8B}" type="datetimeFigureOut">
              <a:rPr lang="en-US" smtClean="0"/>
              <a:t>1/8/23</a:t>
            </a:fld>
            <a:endParaRPr lang="en-US"/>
          </a:p>
        </p:txBody>
      </p:sp>
      <p:sp>
        <p:nvSpPr>
          <p:cNvPr id="5" name="Footer Placeholder 4">
            <a:extLst>
              <a:ext uri="{FF2B5EF4-FFF2-40B4-BE49-F238E27FC236}">
                <a16:creationId xmlns:a16="http://schemas.microsoft.com/office/drawing/2014/main" id="{574801E7-BC9F-7E7C-E825-3B93D14585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D38DC8-1C0C-5D51-C19E-E911AD860E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B7A03-137D-AC45-AB7F-CAA1B3BB28A0}" type="slidenum">
              <a:rPr lang="en-US" smtClean="0"/>
              <a:t>‹#›</a:t>
            </a:fld>
            <a:endParaRPr lang="en-US"/>
          </a:p>
        </p:txBody>
      </p:sp>
    </p:spTree>
    <p:extLst>
      <p:ext uri="{BB962C8B-B14F-4D97-AF65-F5344CB8AC3E}">
        <p14:creationId xmlns:p14="http://schemas.microsoft.com/office/powerpoint/2010/main" val="1145253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E30409-D17A-7A0E-8610-BE9DBAE89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A63186-BA37-B84D-8DCF-5D4E636B1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42FEC5-9603-AA6E-3964-43980957A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73937-06C2-B04B-A2F5-5724706C5282}" type="datetimeFigureOut">
              <a:rPr lang="en-US" smtClean="0"/>
              <a:t>1/8/23</a:t>
            </a:fld>
            <a:endParaRPr lang="en-US"/>
          </a:p>
        </p:txBody>
      </p:sp>
      <p:sp>
        <p:nvSpPr>
          <p:cNvPr id="5" name="Footer Placeholder 4">
            <a:extLst>
              <a:ext uri="{FF2B5EF4-FFF2-40B4-BE49-F238E27FC236}">
                <a16:creationId xmlns:a16="http://schemas.microsoft.com/office/drawing/2014/main" id="{E6AADEFD-3333-3FD7-58DE-93DF04B50F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AE2FE2-4973-58C1-0750-D511121E1E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13071-7B81-C043-BA04-640CB42B998B}" type="slidenum">
              <a:rPr lang="en-US" smtClean="0"/>
              <a:t>‹#›</a:t>
            </a:fld>
            <a:endParaRPr lang="en-US"/>
          </a:p>
        </p:txBody>
      </p:sp>
    </p:spTree>
    <p:extLst>
      <p:ext uri="{BB962C8B-B14F-4D97-AF65-F5344CB8AC3E}">
        <p14:creationId xmlns:p14="http://schemas.microsoft.com/office/powerpoint/2010/main" val="3397783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www.youtube.com/watch?v=b5F9fiLXVcM&amp;t=1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mailto:arethasamuel@nobel-systems.com" TargetMode="External"/><Relationship Id="rId4" Type="http://schemas.openxmlformats.org/officeDocument/2006/relationships/hyperlink" Target="mailto:michael@nobel-system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2321971" y="2985592"/>
            <a:ext cx="6509469" cy="1320800"/>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1509745" y="1895273"/>
            <a:ext cx="9144000" cy="2387600"/>
          </a:xfrm>
        </p:spPr>
        <p:txBody>
          <a:bodyPr>
            <a:normAutofit fontScale="90000"/>
          </a:bodyPr>
          <a:lstStyle/>
          <a:p>
            <a:r>
              <a:rPr lang="en-US" b="1" i="0" u="none" strike="noStrike" dirty="0">
                <a:solidFill>
                  <a:srgbClr val="1B1B1B"/>
                </a:solidFill>
                <a:effectLst/>
                <a:latin typeface="Merriweather Web"/>
              </a:rPr>
              <a:t>Digital Trade Working Group </a:t>
            </a:r>
            <a:br>
              <a:rPr lang="en-US" b="1" i="0" u="none" strike="noStrike" dirty="0">
                <a:solidFill>
                  <a:srgbClr val="1B1B1B"/>
                </a:solidFill>
                <a:effectLst/>
                <a:latin typeface="Merriweather Web"/>
              </a:rPr>
            </a:br>
            <a:endParaRPr lang="en-US" dirty="0"/>
          </a:p>
        </p:txBody>
      </p:sp>
    </p:spTree>
    <p:extLst>
      <p:ext uri="{BB962C8B-B14F-4D97-AF65-F5344CB8AC3E}">
        <p14:creationId xmlns:p14="http://schemas.microsoft.com/office/powerpoint/2010/main" val="422543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2321971" y="2985592"/>
            <a:ext cx="6509469" cy="1320800"/>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2024043" y="1645520"/>
            <a:ext cx="5516474" cy="920462"/>
          </a:xfrm>
        </p:spPr>
        <p:txBody>
          <a:bodyPr>
            <a:normAutofit fontScale="90000"/>
          </a:bodyPr>
          <a:lstStyle/>
          <a:p>
            <a:r>
              <a:rPr lang="en-US" sz="4800" b="1" i="0" u="none" strike="noStrike" dirty="0">
                <a:solidFill>
                  <a:srgbClr val="1B1B1B"/>
                </a:solidFill>
                <a:effectLst/>
                <a:latin typeface="Merriweather Web"/>
              </a:rPr>
              <a:t>Company Overview</a:t>
            </a:r>
            <a:br>
              <a:rPr lang="en-US" b="1" i="0" u="none" strike="noStrike" dirty="0">
                <a:solidFill>
                  <a:srgbClr val="1B1B1B"/>
                </a:solidFill>
                <a:effectLst/>
                <a:latin typeface="Merriweather Web"/>
              </a:rPr>
            </a:br>
            <a:endParaRPr lang="en-US" dirty="0"/>
          </a:p>
        </p:txBody>
      </p:sp>
      <p:pic>
        <p:nvPicPr>
          <p:cNvPr id="2" name="Picture 36" descr="Graphical user interface, website&#10;&#10;Description automatically generated">
            <a:extLst>
              <a:ext uri="{FF2B5EF4-FFF2-40B4-BE49-F238E27FC236}">
                <a16:creationId xmlns:a16="http://schemas.microsoft.com/office/drawing/2014/main" id="{F925865B-2790-75C7-B61A-F8926F09E109}"/>
              </a:ext>
            </a:extLst>
          </p:cNvPr>
          <p:cNvPicPr>
            <a:picLocks noChangeAspect="1"/>
          </p:cNvPicPr>
          <p:nvPr/>
        </p:nvPicPr>
        <p:blipFill>
          <a:blip r:embed="rId4"/>
          <a:stretch>
            <a:fillRect/>
          </a:stretch>
        </p:blipFill>
        <p:spPr>
          <a:xfrm>
            <a:off x="440769" y="1902507"/>
            <a:ext cx="4935963" cy="2777705"/>
          </a:xfrm>
          <a:prstGeom prst="rect">
            <a:avLst/>
          </a:prstGeom>
        </p:spPr>
      </p:pic>
      <p:sp>
        <p:nvSpPr>
          <p:cNvPr id="4" name="TextBox 3">
            <a:extLst>
              <a:ext uri="{FF2B5EF4-FFF2-40B4-BE49-F238E27FC236}">
                <a16:creationId xmlns:a16="http://schemas.microsoft.com/office/drawing/2014/main" id="{F74EB5C3-00FB-7B4B-A3D1-72C7B8AAE1A6}"/>
              </a:ext>
            </a:extLst>
          </p:cNvPr>
          <p:cNvSpPr txBox="1"/>
          <p:nvPr/>
        </p:nvSpPr>
        <p:spPr>
          <a:xfrm>
            <a:off x="5794559" y="2105751"/>
            <a:ext cx="4735512"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ts val="2440"/>
              </a:lnSpc>
            </a:pPr>
            <a:r>
              <a:rPr lang="en-US" sz="2200" b="1" dirty="0">
                <a:solidFill>
                  <a:srgbClr val="0070C0"/>
                </a:solidFill>
                <a:latin typeface="Calibri" panose="020F0502020204030204" pitchFamily="34" charset="0"/>
                <a:ea typeface="+mn-lt"/>
                <a:cs typeface="Calibri" panose="020F0502020204030204" pitchFamily="34" charset="0"/>
              </a:rPr>
              <a:t>Cloud-hosted Enterprise Asset Management &amp; Geographic Information System (GIS)</a:t>
            </a:r>
            <a:endParaRPr lang="en-US" sz="2200" dirty="0">
              <a:solidFill>
                <a:srgbClr val="0070C0"/>
              </a:solidFill>
              <a:latin typeface="Calibri" panose="020F0502020204030204" pitchFamily="34" charset="0"/>
              <a:ea typeface="+mn-lt"/>
              <a:cs typeface="Calibri" panose="020F0502020204030204" pitchFamily="34" charset="0"/>
            </a:endParaRPr>
          </a:p>
          <a:p>
            <a:r>
              <a:rPr lang="en-US" dirty="0">
                <a:latin typeface="Calibri" panose="020F0502020204030204" pitchFamily="34" charset="0"/>
                <a:ea typeface="+mn-lt"/>
                <a:cs typeface="Calibri" panose="020F0502020204030204" pitchFamily="34" charset="0"/>
              </a:rPr>
              <a:t>A subscription-based mapping system </a:t>
            </a:r>
            <a:br>
              <a:rPr lang="en-US" dirty="0">
                <a:latin typeface="Calibri" panose="020F0502020204030204" pitchFamily="34" charset="0"/>
                <a:ea typeface="+mn-lt"/>
                <a:cs typeface="Calibri" panose="020F0502020204030204" pitchFamily="34" charset="0"/>
              </a:rPr>
            </a:br>
            <a:r>
              <a:rPr lang="en-US" dirty="0">
                <a:latin typeface="Calibri" panose="020F0502020204030204" pitchFamily="34" charset="0"/>
                <a:ea typeface="+mn-lt"/>
                <a:cs typeface="Calibri" panose="020F0502020204030204" pitchFamily="34" charset="0"/>
              </a:rPr>
              <a:t>for dynamic visualization, geospatial </a:t>
            </a:r>
            <a:br>
              <a:rPr lang="en-US" dirty="0">
                <a:latin typeface="Calibri" panose="020F0502020204030204" pitchFamily="34" charset="0"/>
                <a:ea typeface="+mn-lt"/>
                <a:cs typeface="Calibri" panose="020F0502020204030204" pitchFamily="34" charset="0"/>
              </a:rPr>
            </a:br>
            <a:r>
              <a:rPr lang="en-US" dirty="0">
                <a:latin typeface="Calibri" panose="020F0502020204030204" pitchFamily="34" charset="0"/>
                <a:ea typeface="+mn-lt"/>
                <a:cs typeface="Calibri" panose="020F0502020204030204" pitchFamily="34" charset="0"/>
              </a:rPr>
              <a:t>data management and analysis.</a:t>
            </a:r>
            <a:endParaRPr lang="en-US" dirty="0">
              <a:latin typeface="Calibri" panose="020F0502020204030204" pitchFamily="34" charset="0"/>
              <a:cs typeface="Calibri" panose="020F0502020204030204" pitchFamily="34" charset="0"/>
            </a:endParaRPr>
          </a:p>
          <a:p>
            <a:endParaRPr lang="en-US" dirty="0">
              <a:solidFill>
                <a:schemeClr val="accent2">
                  <a:lumMod val="75000"/>
                </a:schemeClr>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360CEF8-BCF2-82CB-214C-A0C7E484A9DD}"/>
              </a:ext>
            </a:extLst>
          </p:cNvPr>
          <p:cNvSpPr txBox="1"/>
          <p:nvPr/>
        </p:nvSpPr>
        <p:spPr>
          <a:xfrm>
            <a:off x="1052125" y="4918936"/>
            <a:ext cx="5867964" cy="1754326"/>
          </a:xfrm>
          <a:prstGeom prst="rect">
            <a:avLst/>
          </a:prstGeom>
          <a:noFill/>
        </p:spPr>
        <p:txBody>
          <a:bodyPr wrap="square">
            <a:spAutoFit/>
          </a:bodyPr>
          <a:lstStyle/>
          <a:p>
            <a:pPr marL="285750" indent="-285750">
              <a:buClr>
                <a:srgbClr val="0070C0"/>
              </a:buClr>
              <a:buFont typeface="Arial" panose="020B0604020202020204" pitchFamily="34" charset="0"/>
              <a:buChar char="•"/>
            </a:pPr>
            <a:r>
              <a:rPr lang="en-US" sz="1800" dirty="0">
                <a:latin typeface="Calibri" panose="020F0502020204030204" pitchFamily="34" charset="0"/>
                <a:ea typeface="+mn-lt"/>
                <a:cs typeface="Calibri" panose="020F0502020204030204" pitchFamily="34" charset="0"/>
              </a:rPr>
              <a:t>Founded in 1992, and headquartered in Redlands, California</a:t>
            </a:r>
          </a:p>
          <a:p>
            <a:pPr marL="285750" indent="-285750">
              <a:buClr>
                <a:srgbClr val="0070C0"/>
              </a:buClr>
              <a:buFont typeface="Arial" panose="020B0604020202020204" pitchFamily="34" charset="0"/>
              <a:buChar char="•"/>
            </a:pPr>
            <a:r>
              <a:rPr lang="en-US" sz="1800" dirty="0">
                <a:latin typeface="Calibri" panose="020F0502020204030204" pitchFamily="34" charset="0"/>
                <a:ea typeface="+mn-lt"/>
                <a:cs typeface="Calibri" panose="020F0502020204030204" pitchFamily="34" charset="0"/>
              </a:rPr>
              <a:t>Clients across the world with thousands of users</a:t>
            </a:r>
          </a:p>
          <a:p>
            <a:pPr marL="285750" indent="-285750">
              <a:buClr>
                <a:srgbClr val="0070C0"/>
              </a:buClr>
              <a:buFont typeface="Arial" panose="020B0604020202020204" pitchFamily="34" charset="0"/>
              <a:buChar char="•"/>
            </a:pPr>
            <a:r>
              <a:rPr lang="en-US" sz="1800" dirty="0">
                <a:latin typeface="Calibri" panose="020F0502020204030204" pitchFamily="34" charset="0"/>
                <a:ea typeface="+mn-lt"/>
                <a:cs typeface="Calibri" panose="020F0502020204030204" pitchFamily="34" charset="0"/>
              </a:rPr>
              <a:t>More than 25 years working </a:t>
            </a:r>
            <a:br>
              <a:rPr lang="en-US" sz="1800" dirty="0">
                <a:latin typeface="Calibri" panose="020F0502020204030204" pitchFamily="34" charset="0"/>
                <a:ea typeface="+mn-lt"/>
                <a:cs typeface="Calibri" panose="020F0502020204030204" pitchFamily="34" charset="0"/>
              </a:rPr>
            </a:br>
            <a:r>
              <a:rPr lang="en-US" sz="1800" dirty="0">
                <a:latin typeface="Calibri" panose="020F0502020204030204" pitchFamily="34" charset="0"/>
                <a:ea typeface="+mn-lt"/>
                <a:cs typeface="Calibri" panose="020F0502020204030204" pitchFamily="34" charset="0"/>
              </a:rPr>
              <a:t>in the water industry</a:t>
            </a:r>
          </a:p>
          <a:p>
            <a:pPr marL="194310" indent="-194310">
              <a:buClr>
                <a:srgbClr val="0070C0"/>
              </a:buClr>
              <a:buFont typeface="Arial" panose="020B0604020202020204" pitchFamily="34" charset="0"/>
              <a:buChar char="•"/>
            </a:pPr>
            <a:r>
              <a:rPr lang="en-US" sz="1800" dirty="0">
                <a:latin typeface="Calibri" panose="020F0502020204030204" pitchFamily="34" charset="0"/>
                <a:ea typeface="+mn-lt"/>
                <a:cs typeface="Calibri" panose="020F0502020204030204" pitchFamily="34" charset="0"/>
              </a:rPr>
              <a:t> Leader in water industry technology</a:t>
            </a:r>
            <a:endParaRPr lang="en-US"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805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2321971" y="2985592"/>
            <a:ext cx="6509469" cy="1320800"/>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421329" y="1213838"/>
            <a:ext cx="8690057" cy="1771754"/>
          </a:xfrm>
        </p:spPr>
        <p:txBody>
          <a:bodyPr>
            <a:normAutofit/>
          </a:bodyPr>
          <a:lstStyle/>
          <a:p>
            <a:r>
              <a:rPr lang="en-US" sz="4800" b="1" i="0" u="none" strike="noStrike" dirty="0">
                <a:solidFill>
                  <a:srgbClr val="1B1B1B"/>
                </a:solidFill>
                <a:effectLst/>
                <a:latin typeface="Merriweather Web"/>
              </a:rPr>
              <a:t>The Digital Twin Solution</a:t>
            </a:r>
            <a:br>
              <a:rPr lang="en-US" sz="4800" b="1" i="0" u="none" strike="noStrike" dirty="0">
                <a:solidFill>
                  <a:srgbClr val="1B1B1B"/>
                </a:solidFill>
                <a:effectLst/>
                <a:latin typeface="Merriweather Web"/>
              </a:rPr>
            </a:br>
            <a:endParaRPr lang="en-US" sz="4800" dirty="0"/>
          </a:p>
        </p:txBody>
      </p:sp>
      <p:sp>
        <p:nvSpPr>
          <p:cNvPr id="4" name="TextBox 3">
            <a:extLst>
              <a:ext uri="{FF2B5EF4-FFF2-40B4-BE49-F238E27FC236}">
                <a16:creationId xmlns:a16="http://schemas.microsoft.com/office/drawing/2014/main" id="{3CC95E3F-E9B0-CEA3-9898-E6DDDF8BEB98}"/>
              </a:ext>
            </a:extLst>
          </p:cNvPr>
          <p:cNvSpPr txBox="1"/>
          <p:nvPr/>
        </p:nvSpPr>
        <p:spPr>
          <a:xfrm>
            <a:off x="1161854" y="2259678"/>
            <a:ext cx="6509469" cy="4093428"/>
          </a:xfrm>
          <a:prstGeom prst="rect">
            <a:avLst/>
          </a:prstGeom>
          <a:noFill/>
        </p:spPr>
        <p:txBody>
          <a:bodyPr wrap="square">
            <a:spAutoFit/>
          </a:bodyPr>
          <a:lstStyle/>
          <a:p>
            <a:r>
              <a:rPr lang="en-US" sz="2000" b="1" dirty="0">
                <a:solidFill>
                  <a:srgbClr val="4493C7"/>
                </a:solidFill>
                <a:effectLst/>
                <a:latin typeface="Calibri" panose="020F0502020204030204" pitchFamily="34" charset="0"/>
                <a:ea typeface="Times New Roman" panose="02020603050405020304" pitchFamily="18" charset="0"/>
                <a:cs typeface="Calibri" panose="020F0502020204030204" pitchFamily="34" charset="0"/>
              </a:rPr>
              <a:t>Digital Twins hosted on the Cloud help water utilities to not only better understand past and current performance of their water systems, but also predict and optimize future performance. They simulate any potential changes and their impact in the virtual world before they occur in the physical world. This level of helps utilities make quick, data-driven decisions, and helps them respond in the best way to crises and other what-if scenarios. </a:t>
            </a:r>
          </a:p>
          <a:p>
            <a:endParaRPr lang="en-US" sz="2000" b="1" dirty="0">
              <a:solidFill>
                <a:srgbClr val="4493C7"/>
              </a:solidFill>
              <a:latin typeface="Calibri" panose="020F0502020204030204" pitchFamily="34" charset="0"/>
              <a:ea typeface="Times New Roman" panose="02020603050405020304" pitchFamily="18" charset="0"/>
              <a:cs typeface="Calibri" panose="020F0502020204030204" pitchFamily="34" charset="0"/>
            </a:endParaRPr>
          </a:p>
          <a:p>
            <a:r>
              <a:rPr lang="en-US" sz="2000" b="1" dirty="0">
                <a:solidFill>
                  <a:srgbClr val="4493C7"/>
                </a:solidFill>
                <a:effectLst/>
                <a:latin typeface="Calibri" panose="020F0502020204030204" pitchFamily="34" charset="0"/>
                <a:ea typeface="Times New Roman" panose="02020603050405020304" pitchFamily="18" charset="0"/>
                <a:cs typeface="Calibri" panose="020F0502020204030204" pitchFamily="34" charset="0"/>
              </a:rPr>
              <a:t>Example of a Digital Twin in action </a:t>
            </a:r>
            <a:r>
              <a:rPr lang="en-US" sz="2000" b="1" dirty="0">
                <a:solidFill>
                  <a:srgbClr val="4493C7"/>
                </a:solidFill>
                <a:latin typeface="Calibri" panose="020F0502020204030204" pitchFamily="34" charset="0"/>
                <a:ea typeface="Times New Roman" panose="02020603050405020304" pitchFamily="18" charset="0"/>
                <a:cs typeface="Calibri" panose="020F0502020204030204" pitchFamily="34" charset="0"/>
              </a:rPr>
              <a:t>at our customer in the US</a:t>
            </a:r>
          </a:p>
          <a:p>
            <a:r>
              <a:rPr lang="en-US" sz="2000" b="1" dirty="0">
                <a:solidFill>
                  <a:srgbClr val="4493C7"/>
                </a:solidFill>
                <a:effectLst/>
                <a:latin typeface="Calibri" panose="020F0502020204030204" pitchFamily="34" charset="0"/>
                <a:ea typeface="Times New Roman" panose="02020603050405020304" pitchFamily="18" charset="0"/>
                <a:cs typeface="Calibri" panose="020F0502020204030204" pitchFamily="34" charset="0"/>
                <a:hlinkClick r:id="rId4"/>
              </a:rPr>
              <a:t>https://www.youtube.com/watch?v=b5F9fiLXVcM&amp;t=1s</a:t>
            </a:r>
            <a:endParaRPr lang="en-US" sz="2000" b="1" dirty="0">
              <a:solidFill>
                <a:srgbClr val="4493C7"/>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US" sz="2000" b="1" dirty="0">
              <a:solidFill>
                <a:srgbClr val="4493C7"/>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948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1031048" y="2251813"/>
            <a:ext cx="7717841" cy="3019453"/>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1509745" y="1586733"/>
            <a:ext cx="6509468" cy="920462"/>
          </a:xfrm>
        </p:spPr>
        <p:txBody>
          <a:bodyPr>
            <a:normAutofit fontScale="90000"/>
          </a:bodyPr>
          <a:lstStyle/>
          <a:p>
            <a:r>
              <a:rPr lang="en-US" sz="4000" b="1" i="0" u="none" strike="noStrike" dirty="0">
                <a:solidFill>
                  <a:srgbClr val="1B1B1B"/>
                </a:solidFill>
                <a:effectLst/>
                <a:latin typeface="Merriweather Web"/>
              </a:rPr>
              <a:t>Global Customer Base</a:t>
            </a:r>
            <a:br>
              <a:rPr lang="en-US" b="1" i="0" u="none" strike="noStrike" dirty="0">
                <a:solidFill>
                  <a:srgbClr val="1B1B1B"/>
                </a:solidFill>
                <a:effectLst/>
                <a:latin typeface="Merriweather Web"/>
              </a:rPr>
            </a:br>
            <a:endParaRPr lang="en-US" dirty="0"/>
          </a:p>
        </p:txBody>
      </p:sp>
      <p:sp>
        <p:nvSpPr>
          <p:cNvPr id="11" name="TextBox 10">
            <a:extLst>
              <a:ext uri="{FF2B5EF4-FFF2-40B4-BE49-F238E27FC236}">
                <a16:creationId xmlns:a16="http://schemas.microsoft.com/office/drawing/2014/main" id="{8BA239FB-9586-5267-D8DD-DA2A00CAA8DA}"/>
              </a:ext>
            </a:extLst>
          </p:cNvPr>
          <p:cNvSpPr txBox="1"/>
          <p:nvPr/>
        </p:nvSpPr>
        <p:spPr>
          <a:xfrm>
            <a:off x="1509744" y="2251813"/>
            <a:ext cx="7510077" cy="2862322"/>
          </a:xfrm>
          <a:prstGeom prst="rect">
            <a:avLst/>
          </a:prstGeom>
          <a:noFill/>
        </p:spPr>
        <p:txBody>
          <a:bodyPr wrap="square" rtlCol="0">
            <a:spAutoFit/>
          </a:bodyPr>
          <a:lstStyle/>
          <a:p>
            <a:pPr marL="571500" indent="-571500">
              <a:buFont typeface="Arial" panose="020B0604020202020204" pitchFamily="34" charset="0"/>
              <a:buChar char="•"/>
            </a:pPr>
            <a:r>
              <a:rPr lang="en-US" sz="3600" b="1" dirty="0">
                <a:solidFill>
                  <a:srgbClr val="4493C7"/>
                </a:solidFill>
              </a:rPr>
              <a:t>USA</a:t>
            </a:r>
          </a:p>
          <a:p>
            <a:pPr marL="571500" indent="-571500">
              <a:buFont typeface="Arial" panose="020B0604020202020204" pitchFamily="34" charset="0"/>
              <a:buChar char="•"/>
            </a:pPr>
            <a:r>
              <a:rPr lang="en-US" sz="3600" b="1" dirty="0">
                <a:solidFill>
                  <a:srgbClr val="4493C7"/>
                </a:solidFill>
              </a:rPr>
              <a:t>The Philippines</a:t>
            </a:r>
          </a:p>
          <a:p>
            <a:pPr marL="571500" indent="-571500">
              <a:buFont typeface="Arial" panose="020B0604020202020204" pitchFamily="34" charset="0"/>
              <a:buChar char="•"/>
            </a:pPr>
            <a:r>
              <a:rPr lang="en-US" sz="3600" b="1" dirty="0">
                <a:solidFill>
                  <a:srgbClr val="4493C7"/>
                </a:solidFill>
              </a:rPr>
              <a:t>Czech Republic</a:t>
            </a:r>
          </a:p>
          <a:p>
            <a:pPr marL="571500" indent="-571500">
              <a:buFont typeface="Arial" panose="020B0604020202020204" pitchFamily="34" charset="0"/>
              <a:buChar char="•"/>
            </a:pPr>
            <a:r>
              <a:rPr lang="en-US" sz="3600" b="1" dirty="0">
                <a:solidFill>
                  <a:srgbClr val="4493C7"/>
                </a:solidFill>
              </a:rPr>
              <a:t>Nepal</a:t>
            </a:r>
          </a:p>
          <a:p>
            <a:pPr marL="571500" indent="-571500">
              <a:buFont typeface="Arial" panose="020B0604020202020204" pitchFamily="34" charset="0"/>
              <a:buChar char="•"/>
            </a:pPr>
            <a:r>
              <a:rPr lang="en-US" sz="3600" b="1" dirty="0">
                <a:solidFill>
                  <a:srgbClr val="4493C7"/>
                </a:solidFill>
              </a:rPr>
              <a:t>Uzbekistan</a:t>
            </a:r>
          </a:p>
        </p:txBody>
      </p:sp>
    </p:spTree>
    <p:extLst>
      <p:ext uri="{BB962C8B-B14F-4D97-AF65-F5344CB8AC3E}">
        <p14:creationId xmlns:p14="http://schemas.microsoft.com/office/powerpoint/2010/main" val="11531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993422" y="2262791"/>
            <a:ext cx="8331200" cy="2941387"/>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1718089" y="1286303"/>
            <a:ext cx="6663411" cy="735038"/>
          </a:xfrm>
        </p:spPr>
        <p:txBody>
          <a:bodyPr>
            <a:normAutofit fontScale="90000"/>
          </a:bodyPr>
          <a:lstStyle/>
          <a:p>
            <a:r>
              <a:rPr lang="en-US" sz="4800" b="1" dirty="0">
                <a:solidFill>
                  <a:srgbClr val="1B1B1B"/>
                </a:solidFill>
                <a:latin typeface="Merriweather Web"/>
              </a:rPr>
              <a:t>Nobel’s Territory</a:t>
            </a:r>
            <a:endParaRPr lang="en-US" dirty="0"/>
          </a:p>
        </p:txBody>
      </p:sp>
      <p:sp>
        <p:nvSpPr>
          <p:cNvPr id="2" name="TextBox 1">
            <a:extLst>
              <a:ext uri="{FF2B5EF4-FFF2-40B4-BE49-F238E27FC236}">
                <a16:creationId xmlns:a16="http://schemas.microsoft.com/office/drawing/2014/main" id="{9054EC78-B90F-E74C-5F8D-6EDFB1AA63A4}"/>
              </a:ext>
            </a:extLst>
          </p:cNvPr>
          <p:cNvSpPr txBox="1"/>
          <p:nvPr/>
        </p:nvSpPr>
        <p:spPr>
          <a:xfrm>
            <a:off x="1138461" y="2032267"/>
            <a:ext cx="8676870" cy="3539430"/>
          </a:xfrm>
          <a:prstGeom prst="rect">
            <a:avLst/>
          </a:prstGeom>
          <a:noFill/>
        </p:spPr>
        <p:txBody>
          <a:bodyPr wrap="square" rtlCol="0">
            <a:spAutoFit/>
          </a:bodyPr>
          <a:lstStyle/>
          <a:p>
            <a:pPr marL="457200" indent="-457200">
              <a:buFont typeface="Arial" panose="020B0604020202020204" pitchFamily="34" charset="0"/>
              <a:buChar char="•"/>
            </a:pPr>
            <a:r>
              <a:rPr lang="en-US" sz="2800" b="1" dirty="0">
                <a:solidFill>
                  <a:srgbClr val="4493C7"/>
                </a:solidFill>
              </a:rPr>
              <a:t>USA – Several Customers across the Country</a:t>
            </a:r>
          </a:p>
          <a:p>
            <a:pPr marL="457200" indent="-457200">
              <a:buFont typeface="Arial" panose="020B0604020202020204" pitchFamily="34" charset="0"/>
              <a:buChar char="•"/>
            </a:pPr>
            <a:r>
              <a:rPr lang="en-US" sz="2800" b="1" dirty="0">
                <a:solidFill>
                  <a:srgbClr val="4493C7"/>
                </a:solidFill>
              </a:rPr>
              <a:t>Philippines - Several Customers across the Country</a:t>
            </a:r>
          </a:p>
          <a:p>
            <a:pPr lvl="1"/>
            <a:r>
              <a:rPr lang="en-US" sz="2800" b="1" dirty="0">
                <a:solidFill>
                  <a:srgbClr val="4493C7"/>
                </a:solidFill>
              </a:rPr>
              <a:t>The Philippines follows the US model, and both the US and the Philippines are very transparent and open. The Philippines also has a well set up grievance and auditing mechanism</a:t>
            </a:r>
          </a:p>
          <a:p>
            <a:pPr marL="457200" indent="-457200">
              <a:buFont typeface="Arial" panose="020B0604020202020204" pitchFamily="34" charset="0"/>
              <a:buChar char="•"/>
            </a:pPr>
            <a:r>
              <a:rPr lang="en-US" sz="2800" b="1" dirty="0">
                <a:solidFill>
                  <a:srgbClr val="4493C7"/>
                </a:solidFill>
              </a:rPr>
              <a:t>Czech Republic – Our solution is GDPR compliant</a:t>
            </a:r>
          </a:p>
          <a:p>
            <a:pPr marL="457200" indent="-457200">
              <a:buFont typeface="Arial" panose="020B0604020202020204" pitchFamily="34" charset="0"/>
              <a:buChar char="•"/>
            </a:pPr>
            <a:r>
              <a:rPr lang="en-US" sz="2800" b="1" dirty="0">
                <a:solidFill>
                  <a:srgbClr val="4493C7"/>
                </a:solidFill>
              </a:rPr>
              <a:t>Nepal – New customer and funded by ADB</a:t>
            </a:r>
          </a:p>
        </p:txBody>
      </p:sp>
    </p:spTree>
    <p:extLst>
      <p:ext uri="{BB962C8B-B14F-4D97-AF65-F5344CB8AC3E}">
        <p14:creationId xmlns:p14="http://schemas.microsoft.com/office/powerpoint/2010/main" val="48602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1031048" y="2251813"/>
            <a:ext cx="7717841" cy="3019453"/>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1509745" y="1586733"/>
            <a:ext cx="6509468" cy="920462"/>
          </a:xfrm>
        </p:spPr>
        <p:txBody>
          <a:bodyPr>
            <a:normAutofit fontScale="90000"/>
          </a:bodyPr>
          <a:lstStyle/>
          <a:p>
            <a:r>
              <a:rPr lang="en-US" sz="4900" b="1" i="0" u="none" strike="noStrike" dirty="0">
                <a:solidFill>
                  <a:srgbClr val="1B1B1B"/>
                </a:solidFill>
                <a:effectLst/>
                <a:latin typeface="Merriweather Web"/>
              </a:rPr>
              <a:t>Uzbekistan</a:t>
            </a:r>
            <a:br>
              <a:rPr lang="en-US" b="1" i="0" u="none" strike="noStrike" dirty="0">
                <a:solidFill>
                  <a:srgbClr val="1B1B1B"/>
                </a:solidFill>
                <a:effectLst/>
                <a:latin typeface="Merriweather Web"/>
              </a:rPr>
            </a:br>
            <a:endParaRPr lang="en-US" dirty="0"/>
          </a:p>
        </p:txBody>
      </p:sp>
      <p:sp>
        <p:nvSpPr>
          <p:cNvPr id="11" name="TextBox 10">
            <a:extLst>
              <a:ext uri="{FF2B5EF4-FFF2-40B4-BE49-F238E27FC236}">
                <a16:creationId xmlns:a16="http://schemas.microsoft.com/office/drawing/2014/main" id="{8BA239FB-9586-5267-D8DD-DA2A00CAA8DA}"/>
              </a:ext>
            </a:extLst>
          </p:cNvPr>
          <p:cNvSpPr txBox="1"/>
          <p:nvPr/>
        </p:nvSpPr>
        <p:spPr>
          <a:xfrm>
            <a:off x="1114633" y="1996405"/>
            <a:ext cx="8164834" cy="3785652"/>
          </a:xfrm>
          <a:prstGeom prst="rect">
            <a:avLst/>
          </a:prstGeom>
          <a:noFill/>
        </p:spPr>
        <p:txBody>
          <a:bodyPr wrap="square" rtlCol="0">
            <a:spAutoFit/>
          </a:bodyPr>
          <a:lstStyle/>
          <a:p>
            <a:r>
              <a:rPr lang="en-US" sz="3200" b="1" dirty="0">
                <a:solidFill>
                  <a:srgbClr val="4493C7"/>
                </a:solidFill>
              </a:rPr>
              <a:t>Project Details</a:t>
            </a:r>
          </a:p>
          <a:p>
            <a:pPr marL="571500" indent="-571500">
              <a:buFont typeface="Arial" panose="020B0604020202020204" pitchFamily="34" charset="0"/>
              <a:buChar char="•"/>
            </a:pPr>
            <a:r>
              <a:rPr lang="en-US" sz="2800" b="1" dirty="0">
                <a:solidFill>
                  <a:srgbClr val="4493C7"/>
                </a:solidFill>
              </a:rPr>
              <a:t>Nobel was awarded a Cloud Hosted Digital Twin Solution by </a:t>
            </a:r>
            <a:r>
              <a:rPr lang="en-US" sz="2800" b="1" dirty="0" err="1">
                <a:solidFill>
                  <a:srgbClr val="4493C7"/>
                </a:solidFill>
              </a:rPr>
              <a:t>UzSuvTaminot</a:t>
            </a:r>
            <a:r>
              <a:rPr lang="en-US" sz="2800" b="1" dirty="0">
                <a:solidFill>
                  <a:srgbClr val="4493C7"/>
                </a:solidFill>
              </a:rPr>
              <a:t>, the Country’s water utility company</a:t>
            </a:r>
          </a:p>
          <a:p>
            <a:pPr marL="571500" indent="-571500">
              <a:buFont typeface="Arial" panose="020B0604020202020204" pitchFamily="34" charset="0"/>
              <a:buChar char="•"/>
            </a:pPr>
            <a:r>
              <a:rPr lang="en-US" sz="2800" b="1" dirty="0">
                <a:solidFill>
                  <a:srgbClr val="4493C7"/>
                </a:solidFill>
              </a:rPr>
              <a:t>Project funded through a grant from the US Trade &amp; Development Agency</a:t>
            </a:r>
          </a:p>
          <a:p>
            <a:pPr lvl="1"/>
            <a:endParaRPr lang="en-US" sz="2400" b="1" dirty="0">
              <a:solidFill>
                <a:srgbClr val="4493C7"/>
              </a:solidFill>
            </a:endParaRPr>
          </a:p>
          <a:p>
            <a:pPr marL="571500" indent="-571500">
              <a:buFont typeface="Arial" panose="020B0604020202020204" pitchFamily="34" charset="0"/>
              <a:buChar char="•"/>
            </a:pPr>
            <a:endParaRPr lang="en-US" sz="4400" b="1" dirty="0">
              <a:solidFill>
                <a:srgbClr val="4493C7"/>
              </a:solidFill>
            </a:endParaRPr>
          </a:p>
        </p:txBody>
      </p:sp>
    </p:spTree>
    <p:extLst>
      <p:ext uri="{BB962C8B-B14F-4D97-AF65-F5344CB8AC3E}">
        <p14:creationId xmlns:p14="http://schemas.microsoft.com/office/powerpoint/2010/main" val="267733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1031048" y="2251813"/>
            <a:ext cx="7717841" cy="3019453"/>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1509745" y="1586733"/>
            <a:ext cx="6509468" cy="920462"/>
          </a:xfrm>
        </p:spPr>
        <p:txBody>
          <a:bodyPr>
            <a:normAutofit fontScale="90000"/>
          </a:bodyPr>
          <a:lstStyle/>
          <a:p>
            <a:r>
              <a:rPr lang="en-US" b="1" i="0" u="none" strike="noStrike" dirty="0">
                <a:solidFill>
                  <a:srgbClr val="1B1B1B"/>
                </a:solidFill>
                <a:effectLst/>
                <a:latin typeface="Merriweather Web"/>
              </a:rPr>
              <a:t>Challenges</a:t>
            </a:r>
            <a:br>
              <a:rPr lang="en-US" b="1" i="0" u="none" strike="noStrike" dirty="0">
                <a:solidFill>
                  <a:srgbClr val="1B1B1B"/>
                </a:solidFill>
                <a:effectLst/>
                <a:latin typeface="Merriweather Web"/>
              </a:rPr>
            </a:br>
            <a:endParaRPr lang="en-US" dirty="0"/>
          </a:p>
        </p:txBody>
      </p:sp>
      <p:sp>
        <p:nvSpPr>
          <p:cNvPr id="4" name="TextBox 3">
            <a:extLst>
              <a:ext uri="{FF2B5EF4-FFF2-40B4-BE49-F238E27FC236}">
                <a16:creationId xmlns:a16="http://schemas.microsoft.com/office/drawing/2014/main" id="{0CB3CAFD-FCAA-BE81-4E79-5A4F4D60769A}"/>
              </a:ext>
            </a:extLst>
          </p:cNvPr>
          <p:cNvSpPr txBox="1"/>
          <p:nvPr/>
        </p:nvSpPr>
        <p:spPr>
          <a:xfrm>
            <a:off x="2046360" y="1943986"/>
            <a:ext cx="7304374" cy="3539430"/>
          </a:xfrm>
          <a:prstGeom prst="rect">
            <a:avLst/>
          </a:prstGeom>
          <a:noFill/>
        </p:spPr>
        <p:txBody>
          <a:bodyPr wrap="square">
            <a:spAutoFit/>
          </a:bodyPr>
          <a:lstStyle/>
          <a:p>
            <a:pPr marL="571500" indent="-571500">
              <a:buFont typeface="Arial" panose="020B0604020202020204" pitchFamily="34" charset="0"/>
              <a:buChar char="•"/>
            </a:pPr>
            <a:r>
              <a:rPr lang="en-US" sz="3200" b="1" dirty="0">
                <a:solidFill>
                  <a:srgbClr val="4493C7"/>
                </a:solidFill>
                <a:effectLst/>
                <a:latin typeface="Calibri" panose="020F0502020204030204" pitchFamily="34" charset="0"/>
                <a:ea typeface="Times New Roman" panose="02020603050405020304" pitchFamily="18" charset="0"/>
                <a:cs typeface="Calibri" panose="020F0502020204030204" pitchFamily="34" charset="0"/>
              </a:rPr>
              <a:t>Cloud Hosting is not allowed by the State Security Agency and the Ministry of Finance, even though the ICT ministry approved it</a:t>
            </a:r>
          </a:p>
          <a:p>
            <a:pPr marL="571500" indent="-571500">
              <a:buFont typeface="Arial" panose="020B0604020202020204" pitchFamily="34" charset="0"/>
              <a:buChar char="•"/>
            </a:pPr>
            <a:r>
              <a:rPr lang="en-US" sz="3200" b="1" dirty="0">
                <a:solidFill>
                  <a:srgbClr val="4493C7"/>
                </a:solidFill>
                <a:latin typeface="Calibri" panose="020F0502020204030204" pitchFamily="34" charset="0"/>
                <a:ea typeface="Times New Roman" panose="02020603050405020304" pitchFamily="18" charset="0"/>
                <a:cs typeface="Calibri" panose="020F0502020204030204" pitchFamily="34" charset="0"/>
              </a:rPr>
              <a:t>Nobel Systems never stores Personal/ Private Data on the Cloud</a:t>
            </a:r>
          </a:p>
          <a:p>
            <a:pPr marL="571500" indent="-571500">
              <a:buFont typeface="Arial" panose="020B0604020202020204" pitchFamily="34" charset="0"/>
              <a:buChar char="•"/>
            </a:pPr>
            <a:r>
              <a:rPr lang="en-US" sz="3200" b="1" dirty="0">
                <a:solidFill>
                  <a:srgbClr val="4493C7"/>
                </a:solidFill>
                <a:latin typeface="Calibri" panose="020F0502020204030204" pitchFamily="34" charset="0"/>
                <a:ea typeface="Times New Roman" panose="02020603050405020304" pitchFamily="18" charset="0"/>
                <a:cs typeface="Calibri" panose="020F0502020204030204" pitchFamily="34" charset="0"/>
              </a:rPr>
              <a:t>Project is on hold</a:t>
            </a:r>
          </a:p>
        </p:txBody>
      </p:sp>
    </p:spTree>
    <p:extLst>
      <p:ext uri="{BB962C8B-B14F-4D97-AF65-F5344CB8AC3E}">
        <p14:creationId xmlns:p14="http://schemas.microsoft.com/office/powerpoint/2010/main" val="413258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93A0B49-6D39-57F3-F2B9-C62A97A32E4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40517" y="920142"/>
            <a:ext cx="3141738" cy="946885"/>
          </a:xfrm>
          <a:prstGeom prst="rect">
            <a:avLst/>
          </a:prstGeom>
          <a:noFill/>
          <a:ln>
            <a:noFill/>
          </a:ln>
        </p:spPr>
      </p:pic>
      <p:sp>
        <p:nvSpPr>
          <p:cNvPr id="8" name="Title 1">
            <a:extLst>
              <a:ext uri="{FF2B5EF4-FFF2-40B4-BE49-F238E27FC236}">
                <a16:creationId xmlns:a16="http://schemas.microsoft.com/office/drawing/2014/main" id="{85FD2596-2B94-BAB2-29B2-B03F7AA8DECF}"/>
              </a:ext>
            </a:extLst>
          </p:cNvPr>
          <p:cNvSpPr txBox="1">
            <a:spLocks/>
          </p:cNvSpPr>
          <p:nvPr/>
        </p:nvSpPr>
        <p:spPr>
          <a:xfrm>
            <a:off x="2321971" y="2985592"/>
            <a:ext cx="6509469" cy="1320800"/>
          </a:xfrm>
          <a:prstGeom prst="rect">
            <a:avLst/>
          </a:prstGeom>
        </p:spPr>
        <p:txBody>
          <a:bodyPr vert="horz" lIns="91440" tIns="45720" rIns="91440" bIns="45720" rtlCol="0" anchor="ctr">
            <a:norm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90000"/>
              </a:lnSpc>
            </a:pPr>
            <a:endParaRPr lang="en-US" sz="2400" b="1" dirty="0">
              <a:solidFill>
                <a:srgbClr val="4493C7"/>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5B9DCE75-5C2C-B8B3-327A-42B70EC73959}"/>
              </a:ext>
            </a:extLst>
          </p:cNvPr>
          <p:cNvSpPr>
            <a:spLocks noGrp="1"/>
          </p:cNvSpPr>
          <p:nvPr>
            <p:ph type="ctrTitle"/>
          </p:nvPr>
        </p:nvSpPr>
        <p:spPr>
          <a:xfrm>
            <a:off x="802735" y="1041400"/>
            <a:ext cx="9144000" cy="2387600"/>
          </a:xfrm>
        </p:spPr>
        <p:txBody>
          <a:bodyPr>
            <a:normAutofit/>
          </a:bodyPr>
          <a:lstStyle/>
          <a:p>
            <a:r>
              <a:rPr lang="en-US" b="1" i="0" u="none" strike="noStrike" dirty="0">
                <a:solidFill>
                  <a:srgbClr val="1B1B1B"/>
                </a:solidFill>
                <a:effectLst/>
                <a:latin typeface="Merriweather Web"/>
              </a:rPr>
              <a:t>Thank you</a:t>
            </a:r>
            <a:br>
              <a:rPr lang="en-US" b="1" i="0" u="none" strike="noStrike" dirty="0">
                <a:solidFill>
                  <a:srgbClr val="1B1B1B"/>
                </a:solidFill>
                <a:effectLst/>
                <a:latin typeface="Merriweather Web"/>
              </a:rPr>
            </a:br>
            <a:endParaRPr lang="en-US" dirty="0"/>
          </a:p>
        </p:txBody>
      </p:sp>
      <p:sp>
        <p:nvSpPr>
          <p:cNvPr id="2" name="Content Placeholder 2">
            <a:extLst>
              <a:ext uri="{FF2B5EF4-FFF2-40B4-BE49-F238E27FC236}">
                <a16:creationId xmlns:a16="http://schemas.microsoft.com/office/drawing/2014/main" id="{3D0A36E9-0C5C-2692-F351-84E0961CE8E0}"/>
              </a:ext>
            </a:extLst>
          </p:cNvPr>
          <p:cNvSpPr txBox="1">
            <a:spLocks/>
          </p:cNvSpPr>
          <p:nvPr/>
        </p:nvSpPr>
        <p:spPr>
          <a:xfrm>
            <a:off x="673581" y="2985592"/>
            <a:ext cx="6509469" cy="317965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800"/>
              </a:lnSpc>
            </a:pPr>
            <a:r>
              <a:rPr lang="en-US" sz="1800" b="1" dirty="0">
                <a:solidFill>
                  <a:srgbClr val="0070C0"/>
                </a:solidFill>
                <a:latin typeface="Calibri" panose="020F0502020204030204" pitchFamily="34" charset="0"/>
                <a:cs typeface="Calibri" panose="020F0502020204030204" pitchFamily="34" charset="0"/>
              </a:rPr>
              <a:t>MICHAEL SAMUEL – President</a:t>
            </a:r>
          </a:p>
          <a:p>
            <a:pPr>
              <a:lnSpc>
                <a:spcPts val="1800"/>
              </a:lnSpc>
            </a:pPr>
            <a:r>
              <a:rPr lang="en-US" sz="1800" dirty="0">
                <a:solidFill>
                  <a:srgbClr val="4493C7"/>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michael@nobel-systems.com</a:t>
            </a:r>
            <a:endParaRPr lang="en-US" sz="1800" dirty="0">
              <a:solidFill>
                <a:srgbClr val="4493C7"/>
              </a:solidFill>
              <a:latin typeface="Calibri" panose="020F0502020204030204" pitchFamily="34" charset="0"/>
              <a:cs typeface="Calibri" panose="020F0502020204030204" pitchFamily="34" charset="0"/>
            </a:endParaRPr>
          </a:p>
          <a:p>
            <a:pPr>
              <a:lnSpc>
                <a:spcPts val="1800"/>
              </a:lnSpc>
            </a:pPr>
            <a:r>
              <a:rPr lang="en-US" sz="1800" dirty="0">
                <a:latin typeface="Calibri" panose="020F0502020204030204" pitchFamily="34" charset="0"/>
                <a:cs typeface="Calibri" panose="020F0502020204030204" pitchFamily="34" charset="0"/>
              </a:rPr>
              <a:t>Mobile:  +1 </a:t>
            </a:r>
            <a:r>
              <a:rPr lang="en-US" sz="1800" dirty="0">
                <a:latin typeface="Calibri" panose="020F0502020204030204" pitchFamily="34" charset="0"/>
                <a:ea typeface="+mn-lt"/>
                <a:cs typeface="Calibri" panose="020F0502020204030204" pitchFamily="34" charset="0"/>
              </a:rPr>
              <a:t>951 3178941</a:t>
            </a:r>
            <a:endParaRPr lang="en-US" sz="1800" dirty="0">
              <a:latin typeface="Calibri" panose="020F0502020204030204" pitchFamily="34" charset="0"/>
              <a:cs typeface="Calibri" panose="020F0502020204030204" pitchFamily="34" charset="0"/>
            </a:endParaRPr>
          </a:p>
          <a:p>
            <a:pPr>
              <a:lnSpc>
                <a:spcPts val="1800"/>
              </a:lnSpc>
            </a:pPr>
            <a:endParaRPr lang="en-US" sz="1800" dirty="0">
              <a:latin typeface="Calibri" panose="020F0502020204030204" pitchFamily="34" charset="0"/>
              <a:cs typeface="Calibri" panose="020F0502020204030204" pitchFamily="34" charset="0"/>
            </a:endParaRPr>
          </a:p>
          <a:p>
            <a:pPr>
              <a:lnSpc>
                <a:spcPts val="1800"/>
              </a:lnSpc>
            </a:pPr>
            <a:r>
              <a:rPr lang="en-US" sz="1800" b="1" dirty="0">
                <a:solidFill>
                  <a:srgbClr val="0070C0"/>
                </a:solidFill>
                <a:latin typeface="Calibri" panose="020F0502020204030204" pitchFamily="34" charset="0"/>
                <a:cs typeface="Calibri" panose="020F0502020204030204" pitchFamily="34" charset="0"/>
              </a:rPr>
              <a:t>ARETHA SAMUEL – CTO</a:t>
            </a:r>
          </a:p>
          <a:p>
            <a:pPr>
              <a:lnSpc>
                <a:spcPts val="1800"/>
              </a:lnSpc>
            </a:pPr>
            <a:r>
              <a:rPr lang="en-US" sz="1800" dirty="0">
                <a:solidFill>
                  <a:srgbClr val="4493C7"/>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arethasamuel@nobel-systems.com</a:t>
            </a:r>
            <a:endParaRPr lang="en-US" sz="1800" dirty="0">
              <a:solidFill>
                <a:srgbClr val="4493C7"/>
              </a:solidFill>
              <a:latin typeface="Calibri" panose="020F0502020204030204" pitchFamily="34" charset="0"/>
              <a:cs typeface="Calibri" panose="020F0502020204030204" pitchFamily="34" charset="0"/>
            </a:endParaRPr>
          </a:p>
          <a:p>
            <a:pPr>
              <a:lnSpc>
                <a:spcPts val="1800"/>
              </a:lnSpc>
            </a:pPr>
            <a:r>
              <a:rPr lang="en-US" sz="1800" dirty="0">
                <a:latin typeface="Calibri" panose="020F0502020204030204" pitchFamily="34" charset="0"/>
                <a:cs typeface="Calibri" panose="020F0502020204030204" pitchFamily="34" charset="0"/>
              </a:rPr>
              <a:t>Mobile:  +1 </a:t>
            </a:r>
            <a:r>
              <a:rPr lang="en-US" sz="1800" dirty="0">
                <a:latin typeface="Calibri" panose="020F0502020204030204" pitchFamily="34" charset="0"/>
                <a:ea typeface="+mn-lt"/>
                <a:cs typeface="Calibri" panose="020F0502020204030204" pitchFamily="34" charset="0"/>
              </a:rPr>
              <a:t>909 6776841</a:t>
            </a:r>
            <a:endParaRPr lang="en-US" sz="18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071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500"/>
                                        <p:tgtEl>
                                          <p:spTgt spid="2">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id="{F21F0AD2-E583-AA4F-89DE-4902A8115217}" vid="{F07A7F10-36B3-8040-AEED-D80D8405D20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D9E2AF3B9E274193F4BA82911118D3" ma:contentTypeVersion="10" ma:contentTypeDescription="Create a new document." ma:contentTypeScope="" ma:versionID="db572621d687f03e001d6ff50b0ac9b4">
  <xsd:schema xmlns:xsd="http://www.w3.org/2001/XMLSchema" xmlns:xs="http://www.w3.org/2001/XMLSchema" xmlns:p="http://schemas.microsoft.com/office/2006/metadata/properties" xmlns:ns2="4daeb9ff-4670-4e60-bf61-90d1a714faa1" xmlns:ns3="e3267aa2-fe99-4ec1-a40e-ea57c80eea47" targetNamespace="http://schemas.microsoft.com/office/2006/metadata/properties" ma:root="true" ma:fieldsID="645d3671c0d5538ecb7650138d7a4e78" ns2:_="" ns3:_="">
    <xsd:import namespace="4daeb9ff-4670-4e60-bf61-90d1a714faa1"/>
    <xsd:import namespace="e3267aa2-fe99-4ec1-a40e-ea57c80eea47"/>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aeb9ff-4670-4e60-bf61-90d1a714fa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3267aa2-fe99-4ec1-a40e-ea57c80eea47"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E49B88-78FB-4498-B86D-025B780F69B2}"/>
</file>

<file path=customXml/itemProps2.xml><?xml version="1.0" encoding="utf-8"?>
<ds:datastoreItem xmlns:ds="http://schemas.openxmlformats.org/officeDocument/2006/customXml" ds:itemID="{EDBA0C4B-D2CF-43A9-B3C8-20D2C17DCEE7}"/>
</file>

<file path=customXml/itemProps3.xml><?xml version="1.0" encoding="utf-8"?>
<ds:datastoreItem xmlns:ds="http://schemas.openxmlformats.org/officeDocument/2006/customXml" ds:itemID="{1BF51E17-F383-4002-BF07-1BADB6FF1F8B}"/>
</file>

<file path=docProps/app.xml><?xml version="1.0" encoding="utf-8"?>
<Properties xmlns="http://schemas.openxmlformats.org/officeDocument/2006/extended-properties" xmlns:vt="http://schemas.openxmlformats.org/officeDocument/2006/docPropsVTypes">
  <Template/>
  <TotalTime>3490</TotalTime>
  <Words>362</Words>
  <Application>Microsoft Macintosh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Merriweather Web</vt:lpstr>
      <vt:lpstr>Office Theme</vt:lpstr>
      <vt:lpstr>Custom Design</vt:lpstr>
      <vt:lpstr>Digital Trade Working Group  </vt:lpstr>
      <vt:lpstr>Company Overview </vt:lpstr>
      <vt:lpstr>The Digital Twin Solution </vt:lpstr>
      <vt:lpstr>Global Customer Base </vt:lpstr>
      <vt:lpstr>Nobel’s Territory</vt:lpstr>
      <vt:lpstr>Uzbekistan </vt:lpstr>
      <vt:lpstr>Challenges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GeoViewer</dc:title>
  <dc:creator>Nicole Lousteau</dc:creator>
  <cp:lastModifiedBy>Michael Samuel</cp:lastModifiedBy>
  <cp:revision>41</cp:revision>
  <dcterms:created xsi:type="dcterms:W3CDTF">2022-06-29T17:17:13Z</dcterms:created>
  <dcterms:modified xsi:type="dcterms:W3CDTF">2023-01-08T20:11:40Z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0x01010009D9E2AF3B9E274193F4BA82911118D3</vt:lpwstr>
  </property>
</Properties>
</file>