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63" r:id="rId5"/>
    <p:sldId id="258" r:id="rId6"/>
    <p:sldId id="261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93C7"/>
    <a:srgbClr val="0070C0"/>
    <a:srgbClr val="00BDA5"/>
    <a:srgbClr val="63B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1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1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DA4C-AA03-D22C-7242-A87D57CDD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D7527-DA46-8305-36AD-7A9C522CE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C7A8-3CD1-F55E-58B9-E47ADE1C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F0798-B468-FECE-5A85-EBB647CF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6A7ED-7163-7C68-78AE-483C5241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6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F1A0-C237-A620-264A-C0D7A97D2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26133-342B-D73F-CFA3-3040E946F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E52E3-6A6F-AA6B-6511-BF0981B3A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0214B-9B04-D63D-748F-FD6ABB75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0F4B8-A3C8-4308-1AC8-CA07E0A6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6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8C659A-2DC7-F571-5C6D-D50FBC017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8355D-5754-E9DC-CE6D-A181595DB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24F8B-8FFB-3940-2A52-EC927E54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46F77-5A5B-218D-7F0D-E2B4AA4B7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C8640-62C7-B199-CCA5-603F9A9C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1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24B2-BAA3-E5B4-BE69-5898CB2E1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67325-57AD-C8E4-52E2-1CD7CBBFA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AA335-9734-5FEF-F26A-0A53F38C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7A387-EE6E-C12C-ACC0-90BEBAF2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2DFBB-7F3D-CD6E-69BD-CEC33B8F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0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C228-3CC1-993E-CFA4-D7BB3537A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EA5B1-6F50-E8E4-DB27-BC02165B7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7F794-A404-A206-64FB-5886D214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05CF9-004F-C5E2-5FEA-17544A784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65AC3-C6DB-9016-1BFF-77B471B9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31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A330-280C-50CB-B5FB-C84ECFCF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2D791-EFD4-3397-B909-1C49B4A89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276D0-9890-42C4-FD6A-4D669A31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51A8C-4588-BC34-8768-058317DD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74B2C-0AF2-3A6B-7E35-01F6DD8C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9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D327-B714-E981-C6D8-DB9E3F65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C4185-40C0-A272-E929-BA448A022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436C9-33D2-C181-93C9-A8315C27D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8E27F-339C-3F2C-8325-49BA5E77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2BA33-9348-5886-3FF7-5BC751FA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35991-F129-9AB4-7345-E6D8E87C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92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D06AA-F6D1-B6E5-9452-A04CB8630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74DF1-4C31-6182-445A-D73B9B60A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284F3-8130-C342-6DD8-3EC351715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4579E-ABFB-CE04-4A1D-C6C79C1BB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693B7-7208-06BF-DF9B-49E46048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7AE6FE-D75E-B3C4-64E9-CD8C7689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F85EB-A607-A252-AE63-60540168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3917D-5E1B-68A5-4314-16908F8D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54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2A36-4EBC-3F9F-246E-AADC212B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3A364-B02F-3225-D2E8-967AFEBC3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B39F7-97AD-3C54-F927-6630DEBB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9C75A-6A72-F113-1FB6-B575F1A6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47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28B229-D8B3-A92F-7EE4-E65E79971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54136-5D63-D43D-E8E8-A82E95A4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11EEE-998C-2659-4C96-32A2ACA7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1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EB3D-A330-450F-0255-BB5529D14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22C63-9EEC-16CF-99D0-2373AFF0A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70BD50-0EBA-A5AB-0709-12AFA5E29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CDC30-48DD-D750-DAD3-95E5C549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37570-DE6F-0E2A-A62C-C36B4DCB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D9DC5-369B-42AA-70C3-CCDB79873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4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E3EE9-388C-2A51-4643-9CD0673A5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CF6B0-5C13-5857-2AC2-C32FEE6F5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A8E-9BF1-484D-1E77-71EAB694C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D9F4-4094-DAB9-0969-FDCD45D5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E38CC-8378-D378-7705-54A3D730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02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D518-0E1C-5484-CA45-467A9D4D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14C6B-E917-40C0-3B3F-30C0AA50B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B409D-74D8-7E96-A0EF-D8A2B8BBA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61E00-8CE2-AB34-81C2-1FEB29E1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14DC4-CB49-9252-B558-A3158837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0CA41-A0C0-9140-C1F0-06C3DBC9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05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5876-DE5B-2F86-BB1F-BA29B9F6B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631A6-EBFA-BD39-E0F2-9BFBCD494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ED66D-5299-D140-FBEE-A0E295AF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7F557-392B-D09E-1569-8884EA51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B5756-AFAA-94DC-6356-81D4F20DF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37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E2EAF-2C91-1AAF-D745-2D129105F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1600C-90BE-7556-88B6-03BB972AC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B8E92-145F-D58E-35DC-8CEF023A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3057A-0DE0-03FC-92A1-C16B8B745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0B3BF-091F-A6CF-C9FB-1A17EEE0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7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6398-EE14-2F95-7D46-03F2F149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622C5-0758-5663-5533-C12FDC5B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90D7A-8726-D00D-6FDC-CC954D56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1997B-5F8C-1F93-2086-E3BEF4E2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1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7B74-11E0-EEED-DC2C-916DE04A0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0FE1F-7404-F1D6-4E48-ADED1300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01030-79EA-39A6-7400-6A91F106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A9985-656E-F38B-72BF-D5C39979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EDC84-FEDD-A4A1-BE02-6E6CC17D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5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4850-6877-9D83-FBB6-3AA58655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E100D-4406-D66A-4B45-A21A4FD54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2C538-CD69-68FE-F67B-5D081CD85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3ECE3-30DE-F457-84B3-2ED3E049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680A1-7B14-B977-F2C6-37BE3546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827C9-2A69-7430-60C4-CA788741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1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E40E4-A29A-4141-E5EC-63F753969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D26EC-4010-63EF-1685-F2C5194EE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59032-BC31-658F-A8DF-31F08F88D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0776E9-5A6E-FB9C-8656-A7B322F18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31F34-59B8-04A8-46DE-0073C0F41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E7108E-57AE-2274-B2DD-3D0415E95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7EB83A-96BD-D8D0-4653-B4E8CBD8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67186-43BE-619E-1ADD-E0A90FA7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3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3EB7-688C-2092-0292-7C6E3CB57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CD5FB-413C-47A3-0930-DF8FCD57F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45558-EE74-DD07-6A00-8A9975C1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5983D0-5231-9C6E-C1AA-D0A29365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0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B18954-EAA5-E0D0-AEF3-A7D8E64E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663D7-474F-1415-0DC0-AE233DA6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EBA23-4CE4-DAD1-F6F7-83BD9B7A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C162F-B32D-7004-D01C-D505B38E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1781B-B9C6-5CAA-D614-CEFC057BE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246A1-726B-038B-A044-A54D70B0C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F51A5-F13A-F1C1-5160-7C03D39B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A7166-F4EC-D995-60D7-6F5917FD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16D0D-0774-12FE-A209-9E8F7AA01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2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671D-CFEE-B392-2F11-4C520D9E5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35AD2-DDBB-1DB3-7692-852858FE0F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30CE1-0D92-E5FC-ECE2-D3577C209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BF437-2EFC-D6C5-316E-AE022AF1B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A0EC6-9641-0F4A-4A0A-76D68610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D4B62-B885-4381-5057-A020B935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0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B36DA-647A-16B0-7011-99765DF7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C93D6-D7AF-F5CF-11EA-B5067F791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1E27D-EBEE-2ED8-BDA7-2A951E3D2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9580-8FCB-1D42-90E4-6BDDC47A9A8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801E7-BC9F-7E7C-E825-3B93D145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38DC8-1C0C-5D51-C19E-E911AD86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7A03-137D-AC45-AB7F-CAA1B3BB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5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30409-D17A-7A0E-8610-BE9DBAE8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63186-BA37-B84D-8DCF-5D4E636B1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2FEC5-9603-AA6E-3964-43980957A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3937-06C2-B04B-A2F5-5724706C5282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ADEFD-3333-3FD7-58DE-93DF04B50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E2FE2-4973-58C1-0750-D511121E1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3071-7B81-C043-BA04-640CB42B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8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b5F9fiLXVcM&amp;t=1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rethasamuel@nobel-systems.com" TargetMode="External"/><Relationship Id="rId4" Type="http://schemas.openxmlformats.org/officeDocument/2006/relationships/hyperlink" Target="mailto:michael@nobel-system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3A0B49-6D39-57F3-F2B9-C62A97A32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7" y="920142"/>
            <a:ext cx="3141738" cy="946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FD2596-2B94-BAB2-29B2-B03F7AA8DECF}"/>
              </a:ext>
            </a:extLst>
          </p:cNvPr>
          <p:cNvSpPr txBox="1">
            <a:spLocks/>
          </p:cNvSpPr>
          <p:nvPr/>
        </p:nvSpPr>
        <p:spPr>
          <a:xfrm>
            <a:off x="2321971" y="2985592"/>
            <a:ext cx="6509469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DCE75-5C2C-B8B3-327A-42B70EC7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45" y="1895273"/>
            <a:ext cx="9144000" cy="2387600"/>
          </a:xfrm>
        </p:spPr>
        <p:txBody>
          <a:bodyPr>
            <a:normAutofit/>
          </a:bodyPr>
          <a:lstStyle/>
          <a:p>
            <a:r>
              <a:rPr lang="ru-RU" b="1" i="0" u="none" strike="noStrike" dirty="0">
                <a:solidFill>
                  <a:srgbClr val="1B1B1B"/>
                </a:solidFill>
                <a:effectLst/>
                <a:latin typeface="Merriweather Web"/>
              </a:rPr>
              <a:t>Рабочая группа по цифровой торговле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3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3A0B49-6D39-57F3-F2B9-C62A97A32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7" y="920142"/>
            <a:ext cx="3141738" cy="946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FD2596-2B94-BAB2-29B2-B03F7AA8DECF}"/>
              </a:ext>
            </a:extLst>
          </p:cNvPr>
          <p:cNvSpPr txBox="1">
            <a:spLocks/>
          </p:cNvSpPr>
          <p:nvPr/>
        </p:nvSpPr>
        <p:spPr>
          <a:xfrm>
            <a:off x="2321971" y="2985592"/>
            <a:ext cx="6509469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DCE75-5C2C-B8B3-327A-42B70EC7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43" y="1645520"/>
            <a:ext cx="5516474" cy="920462"/>
          </a:xfrm>
        </p:spPr>
        <p:txBody>
          <a:bodyPr>
            <a:normAutofit fontScale="90000"/>
          </a:bodyPr>
          <a:lstStyle/>
          <a:p>
            <a:r>
              <a:rPr lang="uz-Cyrl-UZ" sz="4800" b="1" i="0" u="none" strike="noStrike" dirty="0">
                <a:solidFill>
                  <a:srgbClr val="1B1B1B"/>
                </a:solidFill>
                <a:effectLst/>
                <a:latin typeface="Merriweather Web"/>
              </a:rPr>
              <a:t>Обзор компании</a:t>
            </a:r>
            <a:br>
              <a:rPr lang="en-US" sz="4800" b="1" i="0" u="none" strike="noStrike" dirty="0">
                <a:solidFill>
                  <a:srgbClr val="1B1B1B"/>
                </a:solidFill>
                <a:effectLst/>
                <a:latin typeface="Merriweather Web"/>
              </a:rPr>
            </a:br>
            <a:endParaRPr lang="en-US" dirty="0"/>
          </a:p>
        </p:txBody>
      </p:sp>
      <p:pic>
        <p:nvPicPr>
          <p:cNvPr id="2" name="Picture 3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F925865B-2790-75C7-B61A-F8926F09E1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769" y="1902507"/>
            <a:ext cx="4935963" cy="27777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4EB5C3-00FB-7B4B-A3D1-72C7B8AAE1A6}"/>
              </a:ext>
            </a:extLst>
          </p:cNvPr>
          <p:cNvSpPr txBox="1"/>
          <p:nvPr/>
        </p:nvSpPr>
        <p:spPr>
          <a:xfrm>
            <a:off x="5794559" y="2105751"/>
            <a:ext cx="4735512" cy="27084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440"/>
              </a:lnSpc>
            </a:pP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Облачное управление корпоративными активами и географическая информационная система (ГИС)</a:t>
            </a:r>
            <a:endParaRPr lang="en-US" sz="2200" dirty="0">
              <a:solidFill>
                <a:srgbClr val="0070C0"/>
              </a:solidFill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Картографическая система на основе подписки для динамической визуализации, управления </a:t>
            </a:r>
            <a:r>
              <a:rPr lang="ru-RU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геопространственными</a:t>
            </a:r>
            <a:r>
              <a:rPr lang="ru-RU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данными и анализа</a:t>
            </a:r>
            <a:r>
              <a:rPr lang="en-US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60CEF8-BCF2-82CB-214C-A0C7E484A9DD}"/>
              </a:ext>
            </a:extLst>
          </p:cNvPr>
          <p:cNvSpPr txBox="1"/>
          <p:nvPr/>
        </p:nvSpPr>
        <p:spPr>
          <a:xfrm>
            <a:off x="1052125" y="4918936"/>
            <a:ext cx="58679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Основана в 1992 году со штаб-квартирой в </a:t>
            </a:r>
            <a:r>
              <a:rPr lang="ru-RU" sz="18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Редлендсе</a:t>
            </a:r>
            <a:r>
              <a:rPr lang="ru-RU" sz="1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Калифорния.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Клиенты по всему миру с тысячами пользователей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Более 25 лет </a:t>
            </a:r>
            <a:r>
              <a:rPr lang="ru-RU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работы </a:t>
            </a:r>
            <a:r>
              <a:rPr lang="ru-RU" sz="1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в водном хозяйстве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Лидер в области технологий водного хозяйства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5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3A0B49-6D39-57F3-F2B9-C62A97A32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7" y="920142"/>
            <a:ext cx="3141738" cy="946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FD2596-2B94-BAB2-29B2-B03F7AA8DECF}"/>
              </a:ext>
            </a:extLst>
          </p:cNvPr>
          <p:cNvSpPr txBox="1">
            <a:spLocks/>
          </p:cNvSpPr>
          <p:nvPr/>
        </p:nvSpPr>
        <p:spPr>
          <a:xfrm>
            <a:off x="2321971" y="2985592"/>
            <a:ext cx="6509469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DCE75-5C2C-B8B3-327A-42B70EC7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329" y="1213838"/>
            <a:ext cx="8690057" cy="1771754"/>
          </a:xfrm>
        </p:spPr>
        <p:txBody>
          <a:bodyPr>
            <a:normAutofit fontScale="90000"/>
          </a:bodyPr>
          <a:lstStyle/>
          <a:p>
            <a:r>
              <a:rPr lang="ru-RU" sz="4800" b="1" i="0" u="none" strike="noStrike" dirty="0">
                <a:solidFill>
                  <a:srgbClr val="1B1B1B"/>
                </a:solidFill>
                <a:effectLst/>
                <a:latin typeface="Merriweather Web"/>
              </a:rPr>
              <a:t>Технология виртуальных двойников</a:t>
            </a:r>
            <a:br>
              <a:rPr lang="ru-RU" sz="4800" b="1" i="0" u="none" strike="noStrike" dirty="0">
                <a:solidFill>
                  <a:srgbClr val="1B1B1B"/>
                </a:solidFill>
                <a:effectLst/>
                <a:latin typeface="Merriweather Web"/>
              </a:rPr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C95E3F-E9B0-CEA3-9898-E6DDDF8BEB98}"/>
              </a:ext>
            </a:extLst>
          </p:cNvPr>
          <p:cNvSpPr txBox="1"/>
          <p:nvPr/>
        </p:nvSpPr>
        <p:spPr>
          <a:xfrm>
            <a:off x="1161854" y="2259678"/>
            <a:ext cx="809852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4493C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Виртуальные двойники, размещенные в облаке, помогают водоканалам не только лучше понимать прошлые и текущие показатели их систем водоснабжения, но также прогнозировать и оптимизировать будущие показатели. Они моделируют любые потенциальные изменения и их влияние в виртуальном мире до того, как они произойдут в физическом мире. Этот уровень технологий помогает коммунальным службам принимать быстрые решения на основе конкретных данных и помогает им наилучшим образом реагировать на кризисы и другие гипотетические сценарии.</a:t>
            </a:r>
          </a:p>
          <a:p>
            <a:endParaRPr lang="ru-RU" sz="2000" b="1" dirty="0">
              <a:solidFill>
                <a:srgbClr val="4493C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rgbClr val="4493C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Пример виртуального двойника в действии у нашего клиента в США</a:t>
            </a:r>
          </a:p>
          <a:p>
            <a:r>
              <a:rPr lang="en-US" sz="2000" b="1" dirty="0">
                <a:solidFill>
                  <a:srgbClr val="4493C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https://www.youtube.com/watch?v=b5F9fiLXVcM&amp;t=1s</a:t>
            </a:r>
            <a:endParaRPr lang="en-US" sz="2000" b="1" dirty="0">
              <a:solidFill>
                <a:srgbClr val="4493C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2000" b="1" dirty="0">
              <a:solidFill>
                <a:srgbClr val="4493C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9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3A0B49-6D39-57F3-F2B9-C62A97A32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7" y="920142"/>
            <a:ext cx="3141738" cy="946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FD2596-2B94-BAB2-29B2-B03F7AA8DECF}"/>
              </a:ext>
            </a:extLst>
          </p:cNvPr>
          <p:cNvSpPr txBox="1">
            <a:spLocks/>
          </p:cNvSpPr>
          <p:nvPr/>
        </p:nvSpPr>
        <p:spPr>
          <a:xfrm>
            <a:off x="1031048" y="2251813"/>
            <a:ext cx="7717841" cy="301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DCE75-5C2C-B8B3-327A-42B70EC7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45" y="1586733"/>
            <a:ext cx="6509468" cy="920462"/>
          </a:xfrm>
        </p:spPr>
        <p:txBody>
          <a:bodyPr>
            <a:normAutofit fontScale="90000"/>
          </a:bodyPr>
          <a:lstStyle/>
          <a:p>
            <a:r>
              <a:rPr lang="uz-Cyrl-UZ" sz="4000" b="1" i="0" u="none" strike="noStrike" dirty="0">
                <a:solidFill>
                  <a:srgbClr val="1B1B1B"/>
                </a:solidFill>
                <a:effectLst/>
                <a:latin typeface="Merriweather Web"/>
              </a:rPr>
              <a:t>Глобальная клиентская база</a:t>
            </a:r>
            <a:br>
              <a:rPr lang="uz-Cyrl-UZ" sz="4000" b="1" i="0" u="none" strike="noStrike" dirty="0">
                <a:solidFill>
                  <a:srgbClr val="1B1B1B"/>
                </a:solidFill>
                <a:effectLst/>
                <a:latin typeface="Merriweather Web"/>
              </a:rPr>
            </a:b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A239FB-9586-5267-D8DD-DA2A00CAA8DA}"/>
              </a:ext>
            </a:extLst>
          </p:cNvPr>
          <p:cNvSpPr txBox="1"/>
          <p:nvPr/>
        </p:nvSpPr>
        <p:spPr>
          <a:xfrm>
            <a:off x="1509744" y="2251813"/>
            <a:ext cx="75100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4493C7"/>
                </a:solidFill>
              </a:rPr>
              <a:t>Соединенные Штаты Америки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4493C7"/>
                </a:solidFill>
              </a:rPr>
              <a:t>Филиппины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4493C7"/>
                </a:solidFill>
              </a:rPr>
              <a:t>Республика Чехия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4493C7"/>
                </a:solidFill>
              </a:rPr>
              <a:t>Непал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4493C7"/>
                </a:solidFill>
              </a:rPr>
              <a:t>Узбекистан</a:t>
            </a:r>
            <a:endParaRPr lang="en-US" sz="3600" b="1" dirty="0">
              <a:solidFill>
                <a:srgbClr val="4493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3A0B49-6D39-57F3-F2B9-C62A97A32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7" y="920142"/>
            <a:ext cx="3141738" cy="946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FD2596-2B94-BAB2-29B2-B03F7AA8DECF}"/>
              </a:ext>
            </a:extLst>
          </p:cNvPr>
          <p:cNvSpPr txBox="1">
            <a:spLocks/>
          </p:cNvSpPr>
          <p:nvPr/>
        </p:nvSpPr>
        <p:spPr>
          <a:xfrm>
            <a:off x="993422" y="2262791"/>
            <a:ext cx="8331200" cy="2941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DCE75-5C2C-B8B3-327A-42B70EC7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8089" y="1286303"/>
            <a:ext cx="6663411" cy="735038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1B1B1B"/>
                </a:solidFill>
                <a:latin typeface="Merriweather Web"/>
              </a:rPr>
              <a:t>Территория </a:t>
            </a:r>
            <a:r>
              <a:rPr lang="en-US" sz="4800" b="1" dirty="0">
                <a:solidFill>
                  <a:srgbClr val="1B1B1B"/>
                </a:solidFill>
                <a:latin typeface="Merriweather Web"/>
              </a:rPr>
              <a:t>Nobel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54EC78-B90F-E74C-5F8D-6EDFB1AA63A4}"/>
              </a:ext>
            </a:extLst>
          </p:cNvPr>
          <p:cNvSpPr txBox="1"/>
          <p:nvPr/>
        </p:nvSpPr>
        <p:spPr>
          <a:xfrm>
            <a:off x="706196" y="1990702"/>
            <a:ext cx="86768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4493C7"/>
                </a:solidFill>
              </a:rPr>
              <a:t>США – несколько клиентов по всей стране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4493C7"/>
                </a:solidFill>
              </a:rPr>
              <a:t>Филиппины – несколько клиентов по всей стране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4493C7"/>
                </a:solidFill>
              </a:rPr>
              <a:t>Филиппины следуют американской модели, и как США, так и Филиппины очень прозрачны и открыты. В Филиппинах также действует хорошо отлаженный механизм рассмотрения жалоб и аудита.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4493C7"/>
                </a:solidFill>
              </a:rPr>
              <a:t>Чехия – наше решение соответствует GDPR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4493C7"/>
                </a:solidFill>
              </a:rPr>
              <a:t>Непал – новый клиент, финансируется АБР</a:t>
            </a:r>
            <a:endParaRPr lang="en-US" sz="2800" b="1" dirty="0">
              <a:solidFill>
                <a:srgbClr val="4493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2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3A0B49-6D39-57F3-F2B9-C62A97A32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7" y="920142"/>
            <a:ext cx="3141738" cy="946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FD2596-2B94-BAB2-29B2-B03F7AA8DECF}"/>
              </a:ext>
            </a:extLst>
          </p:cNvPr>
          <p:cNvSpPr txBox="1">
            <a:spLocks/>
          </p:cNvSpPr>
          <p:nvPr/>
        </p:nvSpPr>
        <p:spPr>
          <a:xfrm>
            <a:off x="1031048" y="2251813"/>
            <a:ext cx="7717841" cy="301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DCE75-5C2C-B8B3-327A-42B70EC7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45" y="1586733"/>
            <a:ext cx="6509468" cy="920462"/>
          </a:xfrm>
        </p:spPr>
        <p:txBody>
          <a:bodyPr>
            <a:normAutofit fontScale="90000"/>
          </a:bodyPr>
          <a:lstStyle/>
          <a:p>
            <a:r>
              <a:rPr lang="ru-RU" sz="4900" b="1" i="0" u="none" strike="noStrike" dirty="0">
                <a:solidFill>
                  <a:srgbClr val="1B1B1B"/>
                </a:solidFill>
                <a:effectLst/>
                <a:latin typeface="Merriweather Web"/>
              </a:rPr>
              <a:t>Узбекистан</a:t>
            </a:r>
            <a:br>
              <a:rPr lang="en-US" b="1" i="0" u="none" strike="noStrike" dirty="0">
                <a:solidFill>
                  <a:srgbClr val="1B1B1B"/>
                </a:solidFill>
                <a:effectLst/>
                <a:latin typeface="Merriweather Web"/>
              </a:rPr>
            </a:b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A239FB-9586-5267-D8DD-DA2A00CAA8DA}"/>
              </a:ext>
            </a:extLst>
          </p:cNvPr>
          <p:cNvSpPr txBox="1"/>
          <p:nvPr/>
        </p:nvSpPr>
        <p:spPr>
          <a:xfrm>
            <a:off x="1114633" y="1996405"/>
            <a:ext cx="816483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3200" b="1" dirty="0">
                <a:solidFill>
                  <a:srgbClr val="4493C7"/>
                </a:solidFill>
              </a:rPr>
              <a:t>Подробности проекта</a:t>
            </a:r>
            <a:endParaRPr lang="en-US" sz="3200" b="1" dirty="0">
              <a:solidFill>
                <a:srgbClr val="4493C7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4493C7"/>
                </a:solidFill>
              </a:rPr>
              <a:t>Компания Nobel получила заказ на реализацию технологии облачного виртуального двойника от </a:t>
            </a:r>
            <a:r>
              <a:rPr lang="ru-RU" sz="2800" b="1" dirty="0" err="1">
                <a:solidFill>
                  <a:srgbClr val="4493C7"/>
                </a:solidFill>
              </a:rPr>
              <a:t>UzSuvTaminot</a:t>
            </a:r>
            <a:r>
              <a:rPr lang="ru-RU" sz="2800" b="1" dirty="0">
                <a:solidFill>
                  <a:srgbClr val="4493C7"/>
                </a:solidFill>
              </a:rPr>
              <a:t>, водохозяйственной компании страны.</a:t>
            </a:r>
            <a:endParaRPr lang="en-US" sz="2800" b="1" dirty="0">
              <a:solidFill>
                <a:srgbClr val="4493C7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4493C7"/>
                </a:solidFill>
              </a:rPr>
              <a:t>Проект финансируется за счет гранта Агентства по торговле и развитию США.</a:t>
            </a:r>
            <a:endParaRPr lang="en-US" sz="2800" b="1" dirty="0">
              <a:solidFill>
                <a:srgbClr val="4493C7"/>
              </a:solidFill>
            </a:endParaRPr>
          </a:p>
          <a:p>
            <a:pPr lvl="1"/>
            <a:endParaRPr lang="en-US" sz="2400" b="1" dirty="0">
              <a:solidFill>
                <a:srgbClr val="4493C7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b="1" dirty="0">
              <a:solidFill>
                <a:srgbClr val="4493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3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3A0B49-6D39-57F3-F2B9-C62A97A32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7" y="920142"/>
            <a:ext cx="3141738" cy="946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FD2596-2B94-BAB2-29B2-B03F7AA8DECF}"/>
              </a:ext>
            </a:extLst>
          </p:cNvPr>
          <p:cNvSpPr txBox="1">
            <a:spLocks/>
          </p:cNvSpPr>
          <p:nvPr/>
        </p:nvSpPr>
        <p:spPr>
          <a:xfrm>
            <a:off x="1031048" y="2251813"/>
            <a:ext cx="7717841" cy="301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DCE75-5C2C-B8B3-327A-42B70EC7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45" y="1586733"/>
            <a:ext cx="6509468" cy="920462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dirty="0">
                <a:solidFill>
                  <a:srgbClr val="1B1B1B"/>
                </a:solidFill>
                <a:effectLst/>
                <a:latin typeface="Merriweather Web"/>
              </a:rPr>
              <a:t>Трудности</a:t>
            </a:r>
            <a:br>
              <a:rPr lang="en-US" b="1" i="0" u="none" strike="noStrike" dirty="0">
                <a:solidFill>
                  <a:srgbClr val="1B1B1B"/>
                </a:solidFill>
                <a:effectLst/>
                <a:latin typeface="Merriweather Web"/>
              </a:rPr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3CAFD-FCAA-BE81-4E79-5A4F4D60769A}"/>
              </a:ext>
            </a:extLst>
          </p:cNvPr>
          <p:cNvSpPr txBox="1"/>
          <p:nvPr/>
        </p:nvSpPr>
        <p:spPr>
          <a:xfrm>
            <a:off x="1514346" y="1919047"/>
            <a:ext cx="730437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4493C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Облачный хостинг не разрешен Агентством государственной безопасности и Министерством финансов, несмотря на то, что министерство ИКТ одобрило его.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4493C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Nobel Systems никогда не хранит личные/приватные данные в облаке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4493C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 приостановлен</a:t>
            </a:r>
            <a:endParaRPr lang="en-US" sz="3200" b="1" dirty="0">
              <a:solidFill>
                <a:srgbClr val="4493C7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58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3A0B49-6D39-57F3-F2B9-C62A97A32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7" y="920142"/>
            <a:ext cx="3141738" cy="946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FD2596-2B94-BAB2-29B2-B03F7AA8DECF}"/>
              </a:ext>
            </a:extLst>
          </p:cNvPr>
          <p:cNvSpPr txBox="1">
            <a:spLocks/>
          </p:cNvSpPr>
          <p:nvPr/>
        </p:nvSpPr>
        <p:spPr>
          <a:xfrm>
            <a:off x="2321971" y="2985592"/>
            <a:ext cx="6509469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DCE75-5C2C-B8B3-327A-42B70EC7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735" y="1041400"/>
            <a:ext cx="9144000" cy="2387600"/>
          </a:xfrm>
        </p:spPr>
        <p:txBody>
          <a:bodyPr>
            <a:normAutofit/>
          </a:bodyPr>
          <a:lstStyle/>
          <a:p>
            <a:r>
              <a:rPr lang="ru-RU" b="1" i="0" u="none" strike="noStrike" dirty="0">
                <a:solidFill>
                  <a:srgbClr val="1B1B1B"/>
                </a:solidFill>
                <a:effectLst/>
                <a:latin typeface="Merriweather Web"/>
              </a:rPr>
              <a:t>Спасибо</a:t>
            </a:r>
            <a:br>
              <a:rPr lang="en-US" b="1" i="0" u="none" strike="noStrike" dirty="0">
                <a:solidFill>
                  <a:srgbClr val="1B1B1B"/>
                </a:solidFill>
                <a:effectLst/>
                <a:latin typeface="Merriweather Web"/>
              </a:rPr>
            </a:br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D0A36E9-0C5C-2692-F351-84E0961CE8E0}"/>
              </a:ext>
            </a:extLst>
          </p:cNvPr>
          <p:cNvSpPr txBox="1">
            <a:spLocks/>
          </p:cNvSpPr>
          <p:nvPr/>
        </p:nvSpPr>
        <p:spPr>
          <a:xfrm>
            <a:off x="673581" y="2985592"/>
            <a:ext cx="6509469" cy="3179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Майкл Сэмюэль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Президент</a:t>
            </a:r>
            <a:endParaRPr lang="en-U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en-US" sz="1800" dirty="0">
                <a:solidFill>
                  <a:srgbClr val="4493C7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michael@nobel-systems.com</a:t>
            </a:r>
            <a:endParaRPr lang="en-US" sz="1800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моб.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:  +1 </a:t>
            </a:r>
            <a:r>
              <a:rPr lang="en-US" sz="1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951 3178941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Арита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Сэмюэль 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Старший технический директор</a:t>
            </a:r>
            <a:endParaRPr lang="en-U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en-US" sz="1800" dirty="0">
                <a:solidFill>
                  <a:srgbClr val="4493C7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arethasamuel@nobel-systems.com</a:t>
            </a:r>
            <a:endParaRPr lang="en-US" sz="1800" dirty="0">
              <a:solidFill>
                <a:srgbClr val="4493C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моб.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:  +1 </a:t>
            </a:r>
            <a:r>
              <a:rPr lang="en-US" sz="1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909 6776841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1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F21F0AD2-E583-AA4F-89DE-4902A8115217}" vid="{F07A7F10-36B3-8040-AEED-D80D8405D20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9E2AF3B9E274193F4BA82911118D3" ma:contentTypeVersion="10" ma:contentTypeDescription="Create a new document." ma:contentTypeScope="" ma:versionID="db572621d687f03e001d6ff50b0ac9b4">
  <xsd:schema xmlns:xsd="http://www.w3.org/2001/XMLSchema" xmlns:xs="http://www.w3.org/2001/XMLSchema" xmlns:p="http://schemas.microsoft.com/office/2006/metadata/properties" xmlns:ns2="4daeb9ff-4670-4e60-bf61-90d1a714faa1" xmlns:ns3="e3267aa2-fe99-4ec1-a40e-ea57c80eea47" targetNamespace="http://schemas.microsoft.com/office/2006/metadata/properties" ma:root="true" ma:fieldsID="645d3671c0d5538ecb7650138d7a4e78" ns2:_="" ns3:_="">
    <xsd:import namespace="4daeb9ff-4670-4e60-bf61-90d1a714faa1"/>
    <xsd:import namespace="e3267aa2-fe99-4ec1-a40e-ea57c80ee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eb9ff-4670-4e60-bf61-90d1a714fa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67aa2-fe99-4ec1-a40e-ea57c80ee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E056F3-5A46-46F8-9AA6-A5D3BEE5AD3E}"/>
</file>

<file path=customXml/itemProps2.xml><?xml version="1.0" encoding="utf-8"?>
<ds:datastoreItem xmlns:ds="http://schemas.openxmlformats.org/officeDocument/2006/customXml" ds:itemID="{E0C2A69D-692D-423B-909B-411E9190662D}"/>
</file>

<file path=customXml/itemProps3.xml><?xml version="1.0" encoding="utf-8"?>
<ds:datastoreItem xmlns:ds="http://schemas.openxmlformats.org/officeDocument/2006/customXml" ds:itemID="{156A9D87-7BD1-45E1-ACCA-301F9039FF2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</TotalTime>
  <Words>347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Merriweather Web</vt:lpstr>
      <vt:lpstr>Office Theme</vt:lpstr>
      <vt:lpstr>Custom Design</vt:lpstr>
      <vt:lpstr>Рабочая группа по цифровой торговле</vt:lpstr>
      <vt:lpstr>Обзор компании </vt:lpstr>
      <vt:lpstr>Технология виртуальных двойников </vt:lpstr>
      <vt:lpstr>Глобальная клиентская база </vt:lpstr>
      <vt:lpstr>Территория Nobel</vt:lpstr>
      <vt:lpstr>Узбекистан </vt:lpstr>
      <vt:lpstr>Трудности </vt:lpstr>
      <vt:lpstr>Спасибо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GeoViewer</dc:title>
  <dc:creator>Nicole Lousteau</dc:creator>
  <cp:lastModifiedBy>Michael Samuel</cp:lastModifiedBy>
  <cp:revision>42</cp:revision>
  <dcterms:created xsi:type="dcterms:W3CDTF">2022-06-29T17:17:13Z</dcterms:created>
  <dcterms:modified xsi:type="dcterms:W3CDTF">2023-01-10T19:17:22Z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0x01010009D9E2AF3B9E274193F4BA82911118D3</vt:lpwstr>
  </property>
</Properties>
</file>