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3" r:id="rId2"/>
    <p:sldId id="403" r:id="rId3"/>
    <p:sldId id="297" r:id="rId4"/>
    <p:sldId id="399" r:id="rId5"/>
    <p:sldId id="404" r:id="rId6"/>
    <p:sldId id="409" r:id="rId7"/>
    <p:sldId id="389" r:id="rId8"/>
    <p:sldId id="396" r:id="rId9"/>
    <p:sldId id="398" r:id="rId10"/>
    <p:sldId id="401" r:id="rId11"/>
    <p:sldId id="405" r:id="rId12"/>
    <p:sldId id="406" r:id="rId13"/>
    <p:sldId id="407" r:id="rId14"/>
    <p:sldId id="408" r:id="rId15"/>
    <p:sldId id="402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99821" autoAdjust="0"/>
  </p:normalViewPr>
  <p:slideViewPr>
    <p:cSldViewPr>
      <p:cViewPr varScale="1">
        <p:scale>
          <a:sx n="72" d="100"/>
          <a:sy n="72" d="100"/>
        </p:scale>
        <p:origin x="12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54C22-BD91-4914-A507-E24A84406DDA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F3D15-50F2-4B13-856F-2A8862B612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4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2B6F-1FA7-4452-B747-0CE5DC0E507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5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83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81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2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1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11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61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4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50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51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74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8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9FB98-E58A-476A-B1B1-F97FB7D188D9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8F9B-95E1-4197-AAFF-9A8312624C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2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ilkway.uz/" TargetMode="External"/><Relationship Id="rId4" Type="http://schemas.openxmlformats.org/officeDocument/2006/relationships/hyperlink" Target="http://www.eastwoman.uz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9528"/>
            <a:ext cx="8229600" cy="5332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Международный Женский Общественный Фонд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167568"/>
            <a:ext cx="5842992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Monotype Corsiva" pitchFamily="66" charset="0"/>
              </a:rPr>
              <a:t>Sharq </a:t>
            </a:r>
            <a:r>
              <a:rPr lang="en-US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Ayoli</a:t>
            </a:r>
            <a:r>
              <a:rPr lang="en-US" sz="3600" b="1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- 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en-US" sz="3600" b="1" dirty="0">
                <a:solidFill>
                  <a:srgbClr val="C00000"/>
                </a:solidFill>
                <a:latin typeface="Monotype Corsiva" pitchFamily="66" charset="0"/>
              </a:rPr>
              <a:t>Woman of East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717032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редседатель Фонда,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депутат Экологической партии Узбекистана,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руководитель Проекта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«Женщина и цифровая экономика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лен Рабочей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группы по цифровой торговле в Центральной Азии Программы развития коммерческого права (CLDP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6240" y="277024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Турсунбаева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Саодат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</a:rPr>
              <a:t>Гафуровна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90734"/>
            <a:ext cx="2048445" cy="2021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320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7703"/>
            <a:ext cx="3762768" cy="247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349"/>
          <a:stretch/>
        </p:blipFill>
        <p:spPr bwMode="auto">
          <a:xfrm>
            <a:off x="3875320" y="1030244"/>
            <a:ext cx="5233554" cy="556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5900" y="1812155"/>
            <a:ext cx="62283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Генеральная </a:t>
            </a:r>
            <a:r>
              <a:rPr lang="ru-RU" sz="2000" b="1" dirty="0"/>
              <a:t>цель </a:t>
            </a:r>
            <a:r>
              <a:rPr lang="ru-RU" sz="2000" b="1" dirty="0" smtClean="0"/>
              <a:t>ИТ-Форума </a:t>
            </a:r>
            <a:r>
              <a:rPr lang="ru-RU" sz="2000" b="1" dirty="0"/>
              <a:t>– </a:t>
            </a:r>
            <a:r>
              <a:rPr lang="ru-RU" sz="2000" dirty="0"/>
              <a:t>сотрудничество в</a:t>
            </a:r>
            <a:r>
              <a:rPr lang="ru-RU" sz="2000" b="1" dirty="0"/>
              <a:t>  </a:t>
            </a:r>
            <a:r>
              <a:rPr lang="ru-RU" sz="2000" dirty="0"/>
              <a:t>содействии  глобальной  интеграции женского предпринимательства с применением передовых технологий  электронной  коммерции , электронных торговых площадок ,обмена опытом , обучающих программ по основам электронной торговли и правовой их  основе ,, бизнес-тренингов . инвестиций .  содействующих развитию цифровой экономики стран</a:t>
            </a:r>
            <a:endParaRPr lang="ru-RU" sz="2000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15900" y="332657"/>
            <a:ext cx="8873366" cy="97544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Проект </a:t>
            </a:r>
            <a:r>
              <a:rPr lang="ru-RU" sz="2000" b="1" dirty="0" smtClean="0">
                <a:solidFill>
                  <a:schemeClr val="tx1"/>
                </a:solidFill>
              </a:rPr>
              <a:t>"Создание  </a:t>
            </a:r>
            <a:r>
              <a:rPr lang="ru-RU" sz="2000" b="1" dirty="0">
                <a:solidFill>
                  <a:schemeClr val="tx1"/>
                </a:solidFill>
              </a:rPr>
              <a:t>постоянно действующей ИТ площадки  Международного   Форума </a:t>
            </a:r>
            <a:r>
              <a:rPr lang="ru-RU" sz="2000" b="1" dirty="0" smtClean="0">
                <a:solidFill>
                  <a:schemeClr val="tx1"/>
                </a:solidFill>
              </a:rPr>
              <a:t>"Женщина </a:t>
            </a:r>
            <a:r>
              <a:rPr lang="ru-RU" sz="2000" b="1" dirty="0">
                <a:solidFill>
                  <a:schemeClr val="tx1"/>
                </a:solidFill>
              </a:rPr>
              <a:t>и цифровая </a:t>
            </a:r>
            <a:r>
              <a:rPr lang="ru-RU" sz="2000" b="1" dirty="0" smtClean="0">
                <a:solidFill>
                  <a:schemeClr val="tx1"/>
                </a:solidFill>
              </a:rPr>
              <a:t>экономика"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18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484784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15 июня 2021 года в Ташкенте </a:t>
            </a:r>
            <a:r>
              <a:rPr lang="ru-RU" dirty="0" smtClean="0"/>
              <a:t>прошёл </a:t>
            </a:r>
            <a:r>
              <a:rPr lang="ru-RU" dirty="0"/>
              <a:t>международный </a:t>
            </a:r>
            <a:r>
              <a:rPr lang="ru-RU" dirty="0" err="1"/>
              <a:t>оf-лайн</a:t>
            </a:r>
            <a:r>
              <a:rPr lang="ru-RU" dirty="0"/>
              <a:t> и он-</a:t>
            </a:r>
            <a:r>
              <a:rPr lang="ru-RU" dirty="0" err="1"/>
              <a:t>лайн</a:t>
            </a:r>
            <a:r>
              <a:rPr lang="ru-RU" dirty="0"/>
              <a:t> круглый стол: "Женщина и цифровая экономика. Глобальная интеграция женского предпринимательства".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Организаторами круглого стола выступили </a:t>
            </a:r>
            <a:r>
              <a:rPr lang="ru-RU" dirty="0" smtClean="0"/>
              <a:t>фонд “</a:t>
            </a:r>
            <a:r>
              <a:rPr lang="ru-RU" dirty="0" err="1"/>
              <a:t>Woman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east</a:t>
            </a:r>
            <a:r>
              <a:rPr lang="ru-RU" dirty="0"/>
              <a:t>”, Министерство юстиции Республики Узбекистан, Общенациональное движение </a:t>
            </a:r>
            <a:r>
              <a:rPr lang="ru-RU" dirty="0" err="1"/>
              <a:t>Юксалиш</a:t>
            </a:r>
            <a:r>
              <a:rPr lang="ru-RU" dirty="0"/>
              <a:t>, Проект USAID по развитию предпринимательства и бизнес-среды </a:t>
            </a:r>
            <a:r>
              <a:rPr lang="ru-RU" dirty="0" smtClean="0"/>
              <a:t>и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ТПП </a:t>
            </a:r>
            <a:r>
              <a:rPr lang="ru-RU" dirty="0"/>
              <a:t>Узбекистана.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b="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15900" y="332657"/>
            <a:ext cx="8748588" cy="97544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Проект </a:t>
            </a:r>
            <a:r>
              <a:rPr lang="ru-RU" sz="2000" b="1" dirty="0" smtClean="0">
                <a:solidFill>
                  <a:schemeClr val="tx1"/>
                </a:solidFill>
              </a:rPr>
              <a:t>"Создание  </a:t>
            </a:r>
            <a:r>
              <a:rPr lang="ru-RU" sz="2000" b="1" dirty="0">
                <a:solidFill>
                  <a:schemeClr val="tx1"/>
                </a:solidFill>
              </a:rPr>
              <a:t>постоянно действующей ИТ площадки  Международного   Форума </a:t>
            </a:r>
            <a:r>
              <a:rPr lang="ru-RU" sz="2000" b="1" dirty="0" smtClean="0">
                <a:solidFill>
                  <a:schemeClr val="tx1"/>
                </a:solidFill>
              </a:rPr>
              <a:t>"Женщина </a:t>
            </a:r>
            <a:r>
              <a:rPr lang="ru-RU" sz="2000" b="1" dirty="0">
                <a:solidFill>
                  <a:schemeClr val="tx1"/>
                </a:solidFill>
              </a:rPr>
              <a:t>и цифровая </a:t>
            </a:r>
            <a:r>
              <a:rPr lang="ru-RU" sz="2000" b="1" dirty="0" smtClean="0">
                <a:solidFill>
                  <a:schemeClr val="tx1"/>
                </a:solidFill>
              </a:rPr>
              <a:t>экономика"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005064"/>
            <a:ext cx="25933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Участники</a:t>
            </a:r>
            <a:r>
              <a:rPr lang="ru-RU" dirty="0"/>
              <a:t>: Совет деловых женщин при ТПП, 11 исламских стран, женские организации </a:t>
            </a:r>
            <a:r>
              <a:rPr lang="ru-RU" dirty="0" smtClean="0"/>
              <a:t>ЦА, </a:t>
            </a:r>
            <a:r>
              <a:rPr lang="ru-RU" dirty="0"/>
              <a:t>Азербайджана, России, Беларуси, Мозамбика, Латвии и других стран.</a:t>
            </a:r>
            <a:r>
              <a:rPr lang="ru-RU" dirty="0"/>
              <a:t/>
            </a:r>
            <a:br>
              <a:rPr lang="ru-RU" dirty="0"/>
            </a:br>
            <a:endParaRPr lang="ru-RU" b="1" dirty="0" smtClean="0"/>
          </a:p>
        </p:txBody>
      </p:sp>
      <p:pic>
        <p:nvPicPr>
          <p:cNvPr id="9" name="Рисунок 8" descr="D:\Desktop\Новая папка (2)\2019\ЮСАИД\Пятый этап\Грузия. 2023\202176675_2080685228749502_6171410819854371609_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084" y="3573016"/>
            <a:ext cx="5759615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0635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415284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20-21 июня </a:t>
            </a:r>
            <a:r>
              <a:rPr lang="ru-RU" dirty="0"/>
              <a:t>2022 года в Ташкенте </a:t>
            </a:r>
            <a:r>
              <a:rPr lang="ru-RU" dirty="0" smtClean="0"/>
              <a:t>при содействии Фонда проведены </a:t>
            </a:r>
            <a:r>
              <a:rPr lang="ru-RU" dirty="0"/>
              <a:t>семинары </a:t>
            </a:r>
          </a:p>
          <a:p>
            <a:r>
              <a:rPr lang="en-US" dirty="0"/>
              <a:t>ОБУЧАЮЩИ</a:t>
            </a:r>
            <a:r>
              <a:rPr lang="ru-RU" dirty="0"/>
              <a:t>Е</a:t>
            </a:r>
            <a:r>
              <a:rPr lang="en-US" dirty="0"/>
              <a:t> СЕМИНАР</a:t>
            </a:r>
            <a:r>
              <a:rPr lang="ru-RU" dirty="0"/>
              <a:t>Ы</a:t>
            </a:r>
            <a:r>
              <a:rPr lang="en-US" dirty="0"/>
              <a:t> </a:t>
            </a:r>
            <a:r>
              <a:rPr lang="ru-RU" dirty="0"/>
              <a:t>«</a:t>
            </a:r>
            <a:r>
              <a:rPr lang="en-US" dirty="0"/>
              <a:t>КИБЕРБЕЗОПАСНОСТЬ ДЛЯ МСП И НКО</a:t>
            </a:r>
            <a:r>
              <a:rPr lang="ru-RU" dirty="0"/>
              <a:t>»</a:t>
            </a:r>
            <a:r>
              <a:rPr lang="en-US" dirty="0"/>
              <a:t> </a:t>
            </a:r>
            <a:r>
              <a:rPr lang="ru-RU" dirty="0"/>
              <a:t>совместно с </a:t>
            </a:r>
            <a:r>
              <a:rPr lang="en-US" dirty="0" err="1"/>
              <a:t>Программ</a:t>
            </a:r>
            <a:r>
              <a:rPr lang="ru-RU" dirty="0"/>
              <a:t>ой</a:t>
            </a:r>
            <a:r>
              <a:rPr lang="en-US" dirty="0"/>
              <a:t> </a:t>
            </a:r>
            <a:r>
              <a:rPr lang="en-US" dirty="0" err="1"/>
              <a:t>развития</a:t>
            </a:r>
            <a:r>
              <a:rPr lang="en-US" dirty="0"/>
              <a:t> </a:t>
            </a:r>
            <a:r>
              <a:rPr lang="en-US" dirty="0" err="1"/>
              <a:t>коммерческого</a:t>
            </a:r>
            <a:r>
              <a:rPr lang="en-US" dirty="0"/>
              <a:t> </a:t>
            </a:r>
            <a:r>
              <a:rPr lang="en-US" dirty="0" err="1" smtClean="0"/>
              <a:t>права</a:t>
            </a:r>
            <a:r>
              <a:rPr lang="ru-RU" dirty="0" smtClean="0"/>
              <a:t>, Министерством </a:t>
            </a:r>
            <a:r>
              <a:rPr lang="ru-RU" dirty="0"/>
              <a:t>торговли </a:t>
            </a:r>
            <a:r>
              <a:rPr lang="ru-RU" dirty="0" smtClean="0"/>
              <a:t>США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9714" y="404664"/>
            <a:ext cx="8748588" cy="864096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tx1"/>
                </a:solidFill>
              </a:rPr>
              <a:t>Центральноазиатская</a:t>
            </a:r>
            <a:r>
              <a:rPr lang="ru-RU" sz="2000" b="1" dirty="0">
                <a:solidFill>
                  <a:schemeClr val="tx1"/>
                </a:solidFill>
              </a:rPr>
              <a:t> региональная рабочая группа по цифровой торговле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9235" y="2352069"/>
            <a:ext cx="31312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Институтом </a:t>
            </a:r>
            <a:r>
              <a:rPr lang="ru-RU" dirty="0" err="1"/>
              <a:t>киберготовности</a:t>
            </a:r>
            <a:r>
              <a:rPr lang="ru-RU" dirty="0"/>
              <a:t> для женщин предпринимательниц города Ташкент и Ташкентской области и студентов</a:t>
            </a:r>
            <a:endParaRPr lang="ru-RU" dirty="0"/>
          </a:p>
        </p:txBody>
      </p:sp>
      <p:pic>
        <p:nvPicPr>
          <p:cNvPr id="11" name="Рисунок 10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780" y="4003933"/>
            <a:ext cx="5062522" cy="234008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3"/>
          <a:stretch>
            <a:fillRect/>
          </a:stretch>
        </p:blipFill>
        <p:spPr>
          <a:xfrm>
            <a:off x="404458" y="4866020"/>
            <a:ext cx="4311015" cy="1764665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/>
          <a:stretch>
            <a:fillRect/>
          </a:stretch>
        </p:blipFill>
        <p:spPr>
          <a:xfrm>
            <a:off x="404458" y="2513150"/>
            <a:ext cx="4752262" cy="217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97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714" y="404664"/>
            <a:ext cx="8748588" cy="864096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Опыт фонда в сфере </a:t>
            </a:r>
            <a:r>
              <a:rPr lang="ru-RU" sz="2000" b="1" dirty="0" smtClean="0">
                <a:solidFill>
                  <a:schemeClr val="tx1"/>
                </a:solidFill>
              </a:rPr>
              <a:t>законотворчества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8539" y="1662487"/>
            <a:ext cx="8779763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В 2018 году фонд участвовал в формировании Программы комплексных мер к Указу Президента Республики Узбекистан «О мерах по коренному совершенствованию деятельности в сфере поддержки женщин и укрепления института семьи» от 2 февраля 2018 года. В данной Программе по пунктам 38, 39 и 46, составленным по предложению МЖОФ «Шарк </a:t>
            </a:r>
            <a:r>
              <a:rPr lang="ru-RU" dirty="0" err="1"/>
              <a:t>Аели</a:t>
            </a:r>
            <a:r>
              <a:rPr lang="ru-RU" dirty="0"/>
              <a:t>», исполнителем наряду с другими организациями был включен и фонд, задачи были с успехом выполнены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9762" y="3756991"/>
            <a:ext cx="87797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 2020 году в Сенат </a:t>
            </a:r>
            <a:r>
              <a:rPr lang="ru-RU" dirty="0" err="1"/>
              <a:t>Олий</a:t>
            </a:r>
            <a:r>
              <a:rPr lang="ru-RU" dirty="0"/>
              <a:t> </a:t>
            </a:r>
            <a:r>
              <a:rPr lang="ru-RU" dirty="0" err="1"/>
              <a:t>Мажлиса</a:t>
            </a:r>
            <a:r>
              <a:rPr lang="ru-RU" dirty="0"/>
              <a:t> Республики Узбекистан и Министерство юстиции Республики Узбекистан были даны предложения по вопросу предотвращения семейных разводов, повышения ответственности родителей в обучении и воспитании детей.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38539" y="5278936"/>
            <a:ext cx="877976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 2021 году в ГНИ </a:t>
            </a:r>
            <a:r>
              <a:rPr lang="ru-RU" dirty="0" err="1"/>
              <a:t>РУз</a:t>
            </a:r>
            <a:r>
              <a:rPr lang="ru-RU" dirty="0"/>
              <a:t> даны предложения по налоговому законодательству </a:t>
            </a:r>
            <a:r>
              <a:rPr lang="ru-RU" dirty="0" err="1"/>
              <a:t>РУз</a:t>
            </a:r>
            <a:r>
              <a:rPr lang="ru-RU" dirty="0"/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8538" y="5921339"/>
            <a:ext cx="877976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С 2020 года по настоящее время фонд провел ряд </a:t>
            </a:r>
            <a:r>
              <a:rPr lang="ru-RU" dirty="0" err="1"/>
              <a:t>адвокационных</a:t>
            </a:r>
            <a:r>
              <a:rPr lang="ru-RU" dirty="0"/>
              <a:t> кампаний в рамках Закона «Об общественном контроле»</a:t>
            </a:r>
          </a:p>
        </p:txBody>
      </p:sp>
    </p:spTree>
    <p:extLst>
      <p:ext uri="{BB962C8B-B14F-4D97-AF65-F5344CB8AC3E}">
        <p14:creationId xmlns:p14="http://schemas.microsoft.com/office/powerpoint/2010/main" val="2626457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9714" y="404664"/>
            <a:ext cx="8748588" cy="864096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Опыт фонда в сфере </a:t>
            </a:r>
            <a:r>
              <a:rPr lang="ru-RU" sz="2000" b="1" dirty="0" smtClean="0">
                <a:solidFill>
                  <a:schemeClr val="tx1"/>
                </a:solidFill>
              </a:rPr>
              <a:t>законотворчества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1129" y="1751526"/>
            <a:ext cx="877976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 2021 году фонд участвовал в рабочей группе по формированию Национальной программы поддержки женщин и разработке комплексных мер, направленных на реализацию Плана на 2022-2023 годы.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9956" y="3055316"/>
            <a:ext cx="8779763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/>
              <a:t>В 2021 году в Аппарат Президента </a:t>
            </a:r>
            <a:r>
              <a:rPr lang="ru-RU" dirty="0" err="1"/>
              <a:t>РУз</a:t>
            </a:r>
            <a:r>
              <a:rPr lang="ru-RU" dirty="0"/>
              <a:t> даны предложения по итогам изучения законодательства зарубежных стран (США, Мексика, Китай, Европейский Союз, Казахстан, Южная Корея, Индия, Россия) по направлению повышение статуса женщин в обществе.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9956" y="4725144"/>
            <a:ext cx="8779763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ru-RU" dirty="0"/>
              <a:t>В 2021 в Министерство юстиции </a:t>
            </a:r>
            <a:r>
              <a:rPr lang="ru-RU" dirty="0" err="1"/>
              <a:t>РУз</a:t>
            </a:r>
            <a:r>
              <a:rPr lang="ru-RU" dirty="0"/>
              <a:t> передан Кодекс деловой этики Е-коммерции с просьбой принять к рассмотрению и утверждению.</a:t>
            </a:r>
          </a:p>
          <a:p>
            <a:r>
              <a:rPr lang="ru-RU" dirty="0"/>
              <a:t>Кодекс деловой этики </a:t>
            </a:r>
            <a:r>
              <a:rPr lang="ru-RU" dirty="0" smtClean="0"/>
              <a:t>Е-коммерции разработан Агентством </a:t>
            </a:r>
            <a:r>
              <a:rPr lang="ru-RU" dirty="0"/>
              <a:t>США по международному развитию </a:t>
            </a:r>
            <a:r>
              <a:rPr lang="ru-RU" dirty="0" smtClean="0"/>
              <a:t>компанией </a:t>
            </a:r>
            <a:r>
              <a:rPr lang="ru-RU" dirty="0" err="1"/>
              <a:t>Palladium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 под руководством Филипа </a:t>
            </a:r>
            <a:r>
              <a:rPr lang="ru-RU" dirty="0" err="1" smtClean="0"/>
              <a:t>Стояновича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79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58920" y="1772816"/>
            <a:ext cx="88775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/>
              <a:t>В 2001 году создано дочернее предприятие </a:t>
            </a:r>
            <a:r>
              <a:rPr lang="ru-RU" b="1" dirty="0" smtClean="0"/>
              <a:t>«SHARQ TARRAKIY</a:t>
            </a:r>
            <a:r>
              <a:rPr lang="en-US" b="1" dirty="0" smtClean="0"/>
              <a:t>O</a:t>
            </a:r>
            <a:r>
              <a:rPr lang="ru-RU" b="1" dirty="0" smtClean="0"/>
              <a:t>TI»</a:t>
            </a:r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04152" y="2348879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получены </a:t>
            </a:r>
            <a:r>
              <a:rPr lang="ru-RU" dirty="0"/>
              <a:t>лицензии на телекоммуникационные услуги и в 2003 году наше ДП </a:t>
            </a:r>
            <a:r>
              <a:rPr lang="ru-RU" dirty="0" smtClean="0"/>
              <a:t>было реорганизовано </a:t>
            </a:r>
            <a:r>
              <a:rPr lang="ru-RU" dirty="0"/>
              <a:t>в ЗАО </a:t>
            </a:r>
            <a:r>
              <a:rPr lang="ru-RU" dirty="0" smtClean="0"/>
              <a:t>«</a:t>
            </a:r>
            <a:r>
              <a:rPr lang="ru-RU" dirty="0" err="1" smtClean="0"/>
              <a:t>ШаркТелеком</a:t>
            </a:r>
            <a:r>
              <a:rPr lang="ru-RU" dirty="0" smtClean="0"/>
              <a:t>» - ставшего одним из ведущих Интернет-провайдеров Узбекистана.</a:t>
            </a:r>
            <a:endParaRPr lang="ru-RU" dirty="0"/>
          </a:p>
          <a:p>
            <a:r>
              <a:rPr lang="ru-RU" dirty="0"/>
              <a:t>Проект реализован при содействии </a:t>
            </a:r>
            <a:r>
              <a:rPr lang="ru-RU" dirty="0" err="1" smtClean="0"/>
              <a:t>Узминфоком</a:t>
            </a:r>
            <a:r>
              <a:rPr lang="ru-RU" dirty="0" smtClean="0"/>
              <a:t>, </a:t>
            </a:r>
            <a:r>
              <a:rPr lang="ru-RU" dirty="0" err="1" smtClean="0"/>
              <a:t>Узбектелеком</a:t>
            </a:r>
            <a:r>
              <a:rPr lang="ru-RU" dirty="0" smtClean="0"/>
              <a:t> </a:t>
            </a:r>
            <a:r>
              <a:rPr lang="ru-RU" dirty="0"/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58920" y="387119"/>
            <a:ext cx="8777946" cy="755881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Проекты </a:t>
            </a:r>
            <a:r>
              <a:rPr lang="ru-RU" sz="2000" b="1" dirty="0">
                <a:solidFill>
                  <a:schemeClr val="tx1"/>
                </a:solidFill>
              </a:rPr>
              <a:t>Фонда </a:t>
            </a:r>
            <a:r>
              <a:rPr lang="ru-RU" sz="2000" b="1" dirty="0" smtClean="0">
                <a:solidFill>
                  <a:schemeClr val="tx1"/>
                </a:solidFill>
              </a:rPr>
              <a:t>в сфере ИКТ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416" y="4725144"/>
            <a:ext cx="85809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Иновационно</a:t>
            </a:r>
            <a:r>
              <a:rPr lang="ru-RU" dirty="0" smtClean="0"/>
              <a:t>-инвестиционный </a:t>
            </a:r>
            <a:r>
              <a:rPr lang="ru-RU" dirty="0"/>
              <a:t>проект </a:t>
            </a:r>
            <a:r>
              <a:rPr lang="ru-RU" dirty="0" smtClean="0"/>
              <a:t>«</a:t>
            </a:r>
            <a:r>
              <a:rPr lang="ru-RU" dirty="0"/>
              <a:t>УЦФ</a:t>
            </a:r>
            <a:r>
              <a:rPr lang="ru-RU" dirty="0" smtClean="0"/>
              <a:t>» осуществляет свою деятельность </a:t>
            </a:r>
            <a:r>
              <a:rPr lang="ru-RU" dirty="0"/>
              <a:t>в рамках развития государственно-частного партнёрства в области внедрения новейших разработок в области  ИКТ под общей </a:t>
            </a:r>
            <a:r>
              <a:rPr lang="ru-RU" dirty="0" smtClean="0"/>
              <a:t>концепцией</a:t>
            </a:r>
            <a:r>
              <a:rPr lang="ru-RU" b="1" dirty="0" smtClean="0"/>
              <a:t>: </a:t>
            </a:r>
            <a:r>
              <a:rPr lang="ru-RU" i="1" dirty="0" smtClean="0"/>
              <a:t>«Инновации для развития гражданского общества». Фонд номинирован кубком «Социальный партнер </a:t>
            </a:r>
            <a:r>
              <a:rPr lang="en-US" i="1" dirty="0" smtClean="0"/>
              <a:t>Microsoft</a:t>
            </a:r>
            <a:r>
              <a:rPr lang="ru-RU" i="1" dirty="0" smtClean="0"/>
              <a:t>»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8921" y="3755940"/>
            <a:ext cx="88775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С 2010 года по настоящее время ведется работа по проекту</a:t>
            </a:r>
          </a:p>
          <a:p>
            <a:pPr lvl="0" algn="ctr"/>
            <a:r>
              <a:rPr lang="ru-RU" b="1" dirty="0" smtClean="0"/>
              <a:t> «Узбекистан в формате </a:t>
            </a:r>
            <a:r>
              <a:rPr lang="en-US" b="1" dirty="0" smtClean="0"/>
              <a:t>XXI </a:t>
            </a:r>
            <a:r>
              <a:rPr lang="ru-RU" b="1" dirty="0" smtClean="0"/>
              <a:t>века»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08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5" descr="030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СПАСИБО ЗА ВНИМАНИЕ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ВАШЕ ПОНИМАНИЕ!!!</a:t>
            </a:r>
          </a:p>
        </p:txBody>
      </p:sp>
      <p:pic>
        <p:nvPicPr>
          <p:cNvPr id="6" name="Рисунок 7" descr="logo_sharq_ayo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2088232" cy="2071702"/>
          </a:xfrm>
          <a:prstGeom prst="roundRect">
            <a:avLst>
              <a:gd name="adj" fmla="val 4167"/>
            </a:avLst>
          </a:prstGeom>
          <a:solidFill>
            <a:schemeClr val="tx2">
              <a:lumMod val="60000"/>
              <a:lumOff val="40000"/>
            </a:schemeClr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86000" y="1556792"/>
            <a:ext cx="51663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chemeClr val="bg1"/>
                </a:solidFill>
              </a:rPr>
              <a:t>Ташкент, Юнусабад-2, 25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  <a:hlinkClick r:id="rId4"/>
              </a:rPr>
              <a:t>www.eastwoman.uz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FF0000"/>
                </a:solidFill>
                <a:hlinkClick r:id="rId5"/>
              </a:rPr>
              <a:t>www.silkway.uz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25000">
              <a:schemeClr val="tx2">
                <a:lumMod val="40000"/>
                <a:lumOff val="60000"/>
              </a:schemeClr>
            </a:gs>
            <a:gs pos="80000">
              <a:schemeClr val="accent1">
                <a:lumMod val="40000"/>
                <a:lumOff val="60000"/>
              </a:schemeClr>
            </a:gs>
            <a:gs pos="88000">
              <a:srgbClr val="E6D78A"/>
            </a:gs>
            <a:gs pos="95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2553" y="1196752"/>
            <a:ext cx="8441815" cy="4176464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endParaRPr lang="uz-Cyrl-UZ" sz="1600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Деятельность международного женского общественного фонда </a:t>
            </a:r>
            <a:endParaRPr lang="ru-RU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en-US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Sharq</a:t>
            </a:r>
            <a:r>
              <a:rPr lang="en-US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b="1" dirty="0" err="1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Ayoli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r>
              <a:rPr lang="en-US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Woman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</a:t>
            </a:r>
            <a:endParaRPr lang="ru-RU" b="1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сфере законотворчества и содействие интеграции глобального женского предпринимательства посредством развития </a:t>
            </a:r>
            <a:r>
              <a:rPr lang="ru-RU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Е-коммерции</a:t>
            </a:r>
            <a:endParaRPr lang="ru-RU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439854" cy="576064"/>
          </a:xfr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z-Cyrl-UZ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uz-Cyrl-UZ" sz="3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ru-RU" sz="25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2166" y="5877272"/>
            <a:ext cx="8412202" cy="36004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Тбилиси, 17-20.01.2023 года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908796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830" y="404664"/>
            <a:ext cx="4104456" cy="3096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b="1" dirty="0" smtClean="0"/>
              <a:t>    </a:t>
            </a:r>
          </a:p>
          <a:p>
            <a:pPr>
              <a:buNone/>
            </a:pPr>
            <a:r>
              <a:rPr lang="ru-RU" sz="4000" b="1" dirty="0" smtClean="0"/>
              <a:t>	</a:t>
            </a:r>
            <a:r>
              <a:rPr lang="ru-RU" sz="4000" dirty="0"/>
              <a:t> </a:t>
            </a:r>
            <a:r>
              <a:rPr lang="ru-RU" sz="4000" b="1" dirty="0"/>
              <a:t>МЖОФ «</a:t>
            </a:r>
            <a:r>
              <a:rPr lang="en-US" sz="4000" b="1" dirty="0"/>
              <a:t>SHARQ AYOLI</a:t>
            </a:r>
            <a:r>
              <a:rPr lang="ru-RU" sz="4000" b="1" dirty="0"/>
              <a:t>» </a:t>
            </a:r>
            <a:r>
              <a:rPr lang="ru-RU" sz="4000" dirty="0" smtClean="0"/>
              <a:t>является </a:t>
            </a:r>
            <a:r>
              <a:rPr lang="ru-RU" sz="4000" dirty="0"/>
              <a:t>международной общественной организацией широкого профиля и осуществляет свою инновационную деятельность    с 1999 года 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8830" y="3946376"/>
            <a:ext cx="8439992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Фонд является опытным </a:t>
            </a:r>
            <a:r>
              <a:rPr lang="ru-RU" sz="2800" b="1" dirty="0" smtClean="0"/>
              <a:t>Провайдером</a:t>
            </a:r>
            <a:r>
              <a:rPr lang="ru-RU" sz="2000" b="1" dirty="0" smtClean="0"/>
              <a:t> новаторских предложений от представителей гражданского общества, от инновационных компаний и научно-исследовательских институтов</a:t>
            </a:r>
            <a:endParaRPr lang="ru-RU" sz="20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93142" y="814028"/>
            <a:ext cx="4192806" cy="30243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Фонд  </a:t>
            </a:r>
            <a:r>
              <a:rPr lang="ru-RU" sz="2800" b="1" dirty="0" smtClean="0"/>
              <a:t>объединил</a:t>
            </a:r>
            <a:r>
              <a:rPr lang="ru-RU" sz="2000" b="1" dirty="0" smtClean="0"/>
              <a:t>  на своей платформе   представителей сферы ИТ, инженеров, врачей, педагогов, специалистов по коммерциализации и защите интеллектуальной собственности, финансистов, юристов  и других</a:t>
            </a:r>
            <a:endParaRPr lang="ru-RU" sz="20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830" y="5229200"/>
            <a:ext cx="8439992" cy="1066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/>
              <a:t>Наши </a:t>
            </a:r>
            <a:r>
              <a:rPr lang="ru-RU" sz="2800" b="1" dirty="0" smtClean="0"/>
              <a:t>инновационные проекты </a:t>
            </a:r>
            <a:r>
              <a:rPr lang="ru-RU" sz="2000" b="1" dirty="0"/>
              <a:t>привлекают внимание </a:t>
            </a:r>
            <a:endParaRPr lang="ru-RU" sz="2000" b="1" dirty="0" smtClean="0"/>
          </a:p>
          <a:p>
            <a:r>
              <a:rPr lang="ru-RU" sz="2000" b="1" dirty="0" smtClean="0"/>
              <a:t>и государственных </a:t>
            </a:r>
            <a:r>
              <a:rPr lang="ru-RU" sz="2000" b="1" dirty="0"/>
              <a:t>и коммерческих структур. </a:t>
            </a:r>
          </a:p>
        </p:txBody>
      </p:sp>
    </p:spTree>
    <p:extLst>
      <p:ext uri="{BB962C8B-B14F-4D97-AF65-F5344CB8AC3E}">
        <p14:creationId xmlns:p14="http://schemas.microsoft.com/office/powerpoint/2010/main" val="8420863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15900" y="332657"/>
            <a:ext cx="8873366" cy="975443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z-Cyrl-UZ" sz="2000" b="1" dirty="0">
                <a:solidFill>
                  <a:schemeClr val="tx1"/>
                </a:solidFill>
              </a:rPr>
              <a:t>Церемония награждения победителя национального конкурса “Гендер фаоли” – МЖОФ “Шарк Аели”. Ташкент. 3 марта 2021.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900" y="1399446"/>
            <a:ext cx="32039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Вручен диплом «Активист гендера» от Сената </a:t>
            </a:r>
            <a:r>
              <a:rPr lang="ru-RU" b="1" i="1" dirty="0" err="1" smtClean="0"/>
              <a:t>Олий</a:t>
            </a:r>
            <a:r>
              <a:rPr lang="ru-RU" b="1" i="1" dirty="0" smtClean="0"/>
              <a:t> </a:t>
            </a:r>
            <a:r>
              <a:rPr lang="ru-RU" b="1" i="1" dirty="0" err="1" smtClean="0"/>
              <a:t>Мажлис</a:t>
            </a:r>
            <a:r>
              <a:rPr lang="ru-RU" b="1" i="1" dirty="0" smtClean="0"/>
              <a:t> Республики Узбекистан, </a:t>
            </a:r>
            <a:r>
              <a:rPr lang="ru-RU" b="1" i="1" dirty="0" smtClean="0"/>
              <a:t>Представительства фонда ООН в области </a:t>
            </a:r>
            <a:r>
              <a:rPr lang="ru-RU" b="1" i="1" dirty="0"/>
              <a:t>народонаселения</a:t>
            </a:r>
            <a:r>
              <a:rPr lang="ru-RU" b="1" i="1" dirty="0" smtClean="0"/>
              <a:t> в Узбекистане и Министерства по делам </a:t>
            </a:r>
            <a:r>
              <a:rPr lang="ru-RU" b="1" i="1" dirty="0" err="1" smtClean="0"/>
              <a:t>махалли</a:t>
            </a:r>
            <a:r>
              <a:rPr lang="ru-RU" b="1" i="1" dirty="0" smtClean="0"/>
              <a:t> и семьи</a:t>
            </a:r>
            <a:endParaRPr lang="ru-RU" b="1" dirty="0" smtClean="0"/>
          </a:p>
        </p:txBody>
      </p:sp>
      <p:pic>
        <p:nvPicPr>
          <p:cNvPr id="1028" name="Picture 4" descr="https://dunyo.info/admin/uploads/2021/dfbdfb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75986"/>
            <a:ext cx="4888511" cy="323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320121"/>
            <a:ext cx="2578847" cy="2448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7214" y="4886924"/>
            <a:ext cx="48851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 </a:t>
            </a:r>
            <a:r>
              <a:rPr lang="ru-RU" b="1" dirty="0"/>
              <a:t>феврале 2022 года </a:t>
            </a:r>
            <a:r>
              <a:rPr lang="ru-RU" b="1" dirty="0" smtClean="0"/>
              <a:t>по оценке Министерства </a:t>
            </a:r>
            <a:r>
              <a:rPr lang="ru-RU" b="1" dirty="0"/>
              <a:t>юстиции </a:t>
            </a:r>
            <a:r>
              <a:rPr lang="ru-RU" b="1" dirty="0" smtClean="0"/>
              <a:t>Фонд </a:t>
            </a:r>
            <a:r>
              <a:rPr lang="ru-RU" b="1" dirty="0" smtClean="0"/>
              <a:t>вошёл </a:t>
            </a:r>
            <a:r>
              <a:rPr lang="ru-RU" b="1" dirty="0" smtClean="0"/>
              <a:t>в </a:t>
            </a:r>
            <a:r>
              <a:rPr lang="ru-RU" b="1" dirty="0" smtClean="0"/>
              <a:t>ТОП-20 </a:t>
            </a:r>
            <a:r>
              <a:rPr lang="ru-RU" b="1" dirty="0" smtClean="0"/>
              <a:t>ННО </a:t>
            </a:r>
            <a:r>
              <a:rPr lang="ru-RU" b="1" dirty="0"/>
              <a:t>Узбекистана </a:t>
            </a:r>
            <a:r>
              <a:rPr lang="ru-RU" b="1" dirty="0" smtClean="0"/>
              <a:t>по индексу </a:t>
            </a:r>
            <a:r>
              <a:rPr lang="ru-RU" b="1" dirty="0" smtClean="0"/>
              <a:t>открытости и </a:t>
            </a:r>
          </a:p>
          <a:p>
            <a:r>
              <a:rPr lang="ru-RU" b="1" dirty="0" smtClean="0"/>
              <a:t>В</a:t>
            </a:r>
            <a:r>
              <a:rPr lang="ru-RU" b="1" dirty="0" smtClean="0"/>
              <a:t> декабре 2022 года Фонд вошёл в ТОП самых активных 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72066" y="1363252"/>
            <a:ext cx="88775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/>
              <a:t>В 2001 году создано дочернее предприятие </a:t>
            </a:r>
            <a:r>
              <a:rPr lang="ru-RU" b="1" dirty="0" smtClean="0"/>
              <a:t>«SHARQ TARRAKIY</a:t>
            </a:r>
            <a:r>
              <a:rPr lang="en-US" b="1" dirty="0" smtClean="0"/>
              <a:t>O</a:t>
            </a:r>
            <a:r>
              <a:rPr lang="ru-RU" b="1" dirty="0" smtClean="0"/>
              <a:t>TI»</a:t>
            </a:r>
            <a:endParaRPr lang="ru-RU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58649" y="1866601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олучены </a:t>
            </a:r>
            <a:r>
              <a:rPr lang="ru-RU" dirty="0"/>
              <a:t>лицензии на телекоммуникационные услуги и в 2003 году наше ДП </a:t>
            </a:r>
            <a:r>
              <a:rPr lang="ru-RU" dirty="0" smtClean="0"/>
              <a:t>было реорганизовано </a:t>
            </a:r>
            <a:r>
              <a:rPr lang="ru-RU" dirty="0"/>
              <a:t>в ЗАО </a:t>
            </a:r>
            <a:r>
              <a:rPr lang="ru-RU" dirty="0" smtClean="0"/>
              <a:t>«</a:t>
            </a:r>
            <a:r>
              <a:rPr lang="ru-RU" dirty="0" err="1" smtClean="0"/>
              <a:t>ШаркТелеком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8920" y="387119"/>
            <a:ext cx="8777946" cy="755881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Опыт Фонда </a:t>
            </a:r>
            <a:r>
              <a:rPr lang="ru-RU" sz="2000" b="1" dirty="0" smtClean="0">
                <a:solidFill>
                  <a:schemeClr val="tx1"/>
                </a:solidFill>
              </a:rPr>
              <a:t>в развитие женского предпринимательства и   </a:t>
            </a:r>
            <a:r>
              <a:rPr lang="ru-RU" sz="2000" b="1" dirty="0">
                <a:solidFill>
                  <a:schemeClr val="tx1"/>
                </a:solidFill>
              </a:rPr>
              <a:t>создании своих собственных дочерних </a:t>
            </a:r>
            <a:r>
              <a:rPr lang="ru-RU" sz="2000" b="1" dirty="0" smtClean="0">
                <a:solidFill>
                  <a:schemeClr val="tx1"/>
                </a:solidFill>
              </a:rPr>
              <a:t>предприятий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8649" y="3127509"/>
            <a:ext cx="8580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 </a:t>
            </a:r>
            <a:r>
              <a:rPr lang="ru-RU" dirty="0"/>
              <a:t>деятельности </a:t>
            </a:r>
            <a:r>
              <a:rPr lang="ru-RU" dirty="0" smtClean="0"/>
              <a:t>– Наука и Научное </a:t>
            </a:r>
            <a:r>
              <a:rPr lang="ru-RU" dirty="0"/>
              <a:t>обслуживание.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4941" y="2630258"/>
            <a:ext cx="887757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В </a:t>
            </a:r>
            <a:r>
              <a:rPr lang="ru-RU" b="1" dirty="0"/>
              <a:t>2003 году было  создано дочернее предприятие </a:t>
            </a:r>
            <a:r>
              <a:rPr lang="ru-RU" b="1" dirty="0" smtClean="0"/>
              <a:t>«</a:t>
            </a:r>
            <a:r>
              <a:rPr lang="en-US" b="1" dirty="0" err="1" smtClean="0"/>
              <a:t>Sharq</a:t>
            </a:r>
            <a:r>
              <a:rPr lang="en-US" b="1" dirty="0" smtClean="0"/>
              <a:t> </a:t>
            </a:r>
            <a:r>
              <a:rPr lang="en-US" b="1" dirty="0" err="1" smtClean="0"/>
              <a:t>Sardori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1477" y="3661148"/>
            <a:ext cx="887757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 2011 </a:t>
            </a:r>
            <a:r>
              <a:rPr lang="ru-RU" b="1" dirty="0"/>
              <a:t>году было  создано дочернее предприятие Негосударственное учебное </a:t>
            </a:r>
            <a:r>
              <a:rPr lang="ru-RU" b="1" dirty="0" smtClean="0"/>
              <a:t>заведение «</a:t>
            </a:r>
            <a:r>
              <a:rPr lang="ru-RU" b="1" dirty="0" err="1"/>
              <a:t>International</a:t>
            </a:r>
            <a:r>
              <a:rPr lang="ru-RU" b="1" dirty="0"/>
              <a:t> </a:t>
            </a:r>
            <a:r>
              <a:rPr lang="ru-RU" b="1" dirty="0" err="1"/>
              <a:t>Sharq</a:t>
            </a:r>
            <a:r>
              <a:rPr lang="ru-RU" b="1" dirty="0"/>
              <a:t> </a:t>
            </a:r>
            <a:r>
              <a:rPr lang="ru-RU" b="1" dirty="0" err="1" smtClean="0"/>
              <a:t>Network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1477" y="4473882"/>
            <a:ext cx="8580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Получена лицензия </a:t>
            </a:r>
            <a:r>
              <a:rPr lang="ru-RU" dirty="0" smtClean="0"/>
              <a:t>от </a:t>
            </a:r>
            <a:r>
              <a:rPr lang="ru-RU" dirty="0"/>
              <a:t>8 февраля 2011 года Тестового Центра при Кабинете Министров </a:t>
            </a:r>
            <a:r>
              <a:rPr lang="ru-RU" dirty="0" err="1"/>
              <a:t>РУз</a:t>
            </a:r>
            <a:r>
              <a:rPr lang="ru-RU" dirty="0"/>
              <a:t> на повышение квалификации кадров и переподготовки кадров.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4941" y="5120213"/>
            <a:ext cx="88775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/>
              <a:t>В </a:t>
            </a:r>
            <a:r>
              <a:rPr lang="ru-RU" b="1" dirty="0" smtClean="0"/>
              <a:t>2022 </a:t>
            </a:r>
            <a:r>
              <a:rPr lang="ru-RU" b="1" dirty="0"/>
              <a:t>году создано </a:t>
            </a:r>
            <a:r>
              <a:rPr lang="ru-RU" b="1" dirty="0"/>
              <a:t>Негосударственное учебное </a:t>
            </a:r>
            <a:r>
              <a:rPr lang="ru-RU" b="1" dirty="0" smtClean="0"/>
              <a:t>заведение </a:t>
            </a:r>
          </a:p>
          <a:p>
            <a:pPr lvl="0" algn="ctr"/>
            <a:r>
              <a:rPr lang="ru-RU" b="1" dirty="0" smtClean="0"/>
              <a:t>«Академия электронной коммерции и цифровых профессий в Узбекистане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77" y="5932947"/>
            <a:ext cx="8580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 </a:t>
            </a:r>
            <a:r>
              <a:rPr lang="ru-RU" dirty="0"/>
              <a:t>деятельности </a:t>
            </a:r>
            <a:r>
              <a:rPr lang="ru-RU" dirty="0" smtClean="0"/>
              <a:t>– </a:t>
            </a:r>
            <a:r>
              <a:rPr lang="ru-RU" dirty="0" smtClean="0"/>
              <a:t>Онлайн обучение ИТ-профессиям, а также консультации </a:t>
            </a:r>
            <a:r>
              <a:rPr lang="ru-RU" dirty="0"/>
              <a:t>по составлению бизнес- </a:t>
            </a:r>
            <a:r>
              <a:rPr lang="ru-RU" dirty="0" smtClean="0"/>
              <a:t>планов, </a:t>
            </a:r>
            <a:r>
              <a:rPr lang="ru-RU" dirty="0"/>
              <a:t>сопровождение проектов </a:t>
            </a:r>
            <a:r>
              <a:rPr lang="ru-RU" dirty="0" smtClean="0"/>
              <a:t>и </a:t>
            </a:r>
            <a:r>
              <a:rPr lang="ru-RU" dirty="0"/>
              <a:t>др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86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72066" y="1389414"/>
            <a:ext cx="88775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Центр взаимодействия сетей передач данных ТА</a:t>
            </a:r>
            <a:r>
              <a:rPr lang="en-US" b="1" dirty="0" smtClean="0"/>
              <a:t>S</a:t>
            </a:r>
            <a:r>
              <a:rPr lang="ru-RU" b="1" dirty="0" smtClean="0"/>
              <a:t>-Х  - один из основных партнёров </a:t>
            </a:r>
            <a:r>
              <a:rPr lang="ru-RU" b="1" dirty="0" err="1" smtClean="0"/>
              <a:t>Узбектелеком</a:t>
            </a:r>
            <a:r>
              <a:rPr lang="ru-RU" b="1" dirty="0" smtClean="0"/>
              <a:t>  ( с 2003 года по </a:t>
            </a:r>
            <a:r>
              <a:rPr lang="ru-RU" b="1" dirty="0" err="1" smtClean="0"/>
              <a:t>н.время</a:t>
            </a:r>
            <a:r>
              <a:rPr lang="ru-RU" b="1" dirty="0" smtClean="0"/>
              <a:t> )</a:t>
            </a:r>
            <a:endParaRPr lang="ru-RU" b="1" dirty="0" smtClean="0"/>
          </a:p>
        </p:txBody>
      </p:sp>
      <p:sp>
        <p:nvSpPr>
          <p:cNvPr id="13" name="Прямоугольник 12"/>
          <p:cNvSpPr/>
          <p:nvPr/>
        </p:nvSpPr>
        <p:spPr>
          <a:xfrm>
            <a:off x="158920" y="387119"/>
            <a:ext cx="8777946" cy="755881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61000">
                <a:schemeClr val="accent4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Опыт Фонда </a:t>
            </a:r>
            <a:r>
              <a:rPr lang="ru-RU" sz="2000" b="1" dirty="0" smtClean="0">
                <a:solidFill>
                  <a:schemeClr val="tx1"/>
                </a:solidFill>
              </a:rPr>
              <a:t>в развитие гражданского сектора Узбекистана: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по инициативе нашей организации созданы и действуют: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2066" y="3418279"/>
            <a:ext cx="8580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Вид </a:t>
            </a:r>
            <a:r>
              <a:rPr lang="ru-RU" dirty="0"/>
              <a:t>деятельности </a:t>
            </a:r>
            <a:r>
              <a:rPr lang="ru-RU" dirty="0" smtClean="0"/>
              <a:t>– </a:t>
            </a:r>
            <a:r>
              <a:rPr lang="ru-RU" dirty="0" smtClean="0"/>
              <a:t>Онлайн обучение ИТ-профессиям, а также консультации </a:t>
            </a:r>
            <a:r>
              <a:rPr lang="ru-RU" dirty="0"/>
              <a:t>по </a:t>
            </a:r>
            <a:r>
              <a:rPr lang="ru-RU" dirty="0" err="1" smtClean="0"/>
              <a:t>сост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4941" y="5370110"/>
            <a:ext cx="8580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Получена лицензия № 0194-05 от 8 февраля 2011 года Тестового Центра при Кабинете Министров </a:t>
            </a:r>
            <a:r>
              <a:rPr lang="ru-RU" dirty="0" err="1"/>
              <a:t>РУз</a:t>
            </a:r>
            <a:r>
              <a:rPr lang="ru-RU" dirty="0"/>
              <a:t> на повышение квалификации кадров и </a:t>
            </a:r>
            <a:r>
              <a:rPr lang="ru-RU" smtClean="0"/>
              <a:t>переподго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4607" y="2403100"/>
            <a:ext cx="88775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Национальная Ассоциация ННО Узбекистана , которая </a:t>
            </a:r>
            <a:r>
              <a:rPr lang="ru-RU" b="1" dirty="0" err="1" smtClean="0"/>
              <a:t>обьъединяет</a:t>
            </a:r>
            <a:r>
              <a:rPr lang="ru-RU" b="1" dirty="0" smtClean="0"/>
              <a:t> более1300 ННО</a:t>
            </a:r>
          </a:p>
          <a:p>
            <a:pPr lvl="0" algn="ctr"/>
            <a:r>
              <a:rPr lang="ru-RU" b="1" dirty="0" smtClean="0"/>
              <a:t>(с 2005 года по </a:t>
            </a:r>
            <a:r>
              <a:rPr lang="ru-RU" b="1" dirty="0" err="1" smtClean="0"/>
              <a:t>н.время</a:t>
            </a:r>
            <a:r>
              <a:rPr lang="ru-RU" b="1" dirty="0" smtClean="0"/>
              <a:t> )  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1002" y="5508609"/>
            <a:ext cx="88775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endParaRPr lang="ru-RU" b="1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04607" y="3399913"/>
            <a:ext cx="887757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Центр Международное объединение « Одарённые дети « ( с 20010 года по </a:t>
            </a:r>
            <a:r>
              <a:rPr lang="ru-RU" b="1" dirty="0" err="1" smtClean="0"/>
              <a:t>н.время</a:t>
            </a:r>
            <a:r>
              <a:rPr lang="ru-RU" b="1" dirty="0" smtClean="0"/>
              <a:t>)</a:t>
            </a:r>
            <a:endParaRPr lang="ru-RU" b="1" dirty="0" smtClean="0"/>
          </a:p>
        </p:txBody>
      </p:sp>
      <p:sp>
        <p:nvSpPr>
          <p:cNvPr id="14" name="Прямоугольник 13"/>
          <p:cNvSpPr/>
          <p:nvPr/>
        </p:nvSpPr>
        <p:spPr>
          <a:xfrm>
            <a:off x="266423" y="4496013"/>
            <a:ext cx="88775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 smtClean="0"/>
              <a:t>Узбекистанское</a:t>
            </a:r>
            <a:r>
              <a:rPr lang="ru-RU" b="1" dirty="0" smtClean="0"/>
              <a:t> общество неразрушающего контроля , </a:t>
            </a:r>
            <a:r>
              <a:rPr lang="ru-RU" b="1" dirty="0" err="1" smtClean="0"/>
              <a:t>УзОНК</a:t>
            </a:r>
            <a:r>
              <a:rPr lang="ru-RU" b="1" dirty="0"/>
              <a:t> </a:t>
            </a:r>
            <a:r>
              <a:rPr lang="ru-RU" b="1" dirty="0" smtClean="0"/>
              <a:t>совместно с Комитетом промышленной безопасности </a:t>
            </a:r>
            <a:r>
              <a:rPr lang="ru-RU" b="1" dirty="0" err="1" smtClean="0"/>
              <a:t>РУз</a:t>
            </a:r>
            <a:r>
              <a:rPr lang="ru-RU" b="1" dirty="0" smtClean="0"/>
              <a:t> (с 2008 года по </a:t>
            </a:r>
            <a:r>
              <a:rPr lang="ru-RU" b="1" dirty="0" err="1" smtClean="0"/>
              <a:t>н.время</a:t>
            </a:r>
            <a:r>
              <a:rPr lang="ru-RU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946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51486" y="1434842"/>
            <a:ext cx="4885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Проект стартовал в Ташкентской области в марте-месяце 2020 года.</a:t>
            </a:r>
          </a:p>
          <a:p>
            <a:r>
              <a:rPr lang="ru-RU" dirty="0" smtClean="0"/>
              <a:t>Разработан </a:t>
            </a:r>
            <a:r>
              <a:rPr lang="ru-RU" dirty="0"/>
              <a:t>в рамках исполнения Программы 2020 </a:t>
            </a:r>
            <a:r>
              <a:rPr lang="ru-RU" dirty="0" smtClean="0"/>
              <a:t>года - </a:t>
            </a:r>
            <a:r>
              <a:rPr lang="ru-RU" dirty="0"/>
              <a:t>«</a:t>
            </a:r>
            <a:r>
              <a:rPr lang="ru-RU" dirty="0" smtClean="0"/>
              <a:t>Год </a:t>
            </a:r>
            <a:r>
              <a:rPr lang="ru-RU" dirty="0"/>
              <a:t>развития науки, просвещения и цифровой экономики», а также в рамках Концепции национальной стратегии «Цифровой Узбекистан 2030».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64313" y="1772816"/>
            <a:ext cx="38026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проведения цикла семинаров для женщин и девушек предпринимательниц Ташкентской области с ноября 2020 года наш фонд привлек </a:t>
            </a:r>
            <a:r>
              <a:rPr lang="ru-RU" dirty="0" err="1"/>
              <a:t>грантовые</a:t>
            </a:r>
            <a:r>
              <a:rPr lang="ru-RU" dirty="0"/>
              <a:t> средства </a:t>
            </a:r>
            <a:r>
              <a:rPr lang="ru-RU" sz="2000" dirty="0"/>
              <a:t>Проекта USAID по развитию предпринимательства и бизнес-среды под руководством Филипа </a:t>
            </a:r>
            <a:r>
              <a:rPr lang="ru-RU" sz="2000" dirty="0" err="1"/>
              <a:t>Стояновича</a:t>
            </a:r>
            <a:r>
              <a:rPr lang="ru-RU" dirty="0"/>
              <a:t>. </a:t>
            </a:r>
            <a:r>
              <a:rPr lang="ru-RU" sz="2400" dirty="0"/>
              <a:t>Цель семинаров: </a:t>
            </a:r>
            <a:r>
              <a:rPr lang="ru-RU" dirty="0"/>
              <a:t>обучение инструментам электронной коммерции, ознакомление с законодательством Узбекистана в этой сфере и актуальными направлениями международного регионального сотрудничества в области ИКТ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82" y="3789040"/>
            <a:ext cx="4943110" cy="27804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1486" y="188640"/>
            <a:ext cx="88775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2020-2022 </a:t>
            </a:r>
            <a:r>
              <a:rPr lang="ru-RU" b="1" dirty="0" smtClean="0"/>
              <a:t>годы </a:t>
            </a:r>
            <a:r>
              <a:rPr lang="ru-RU" b="1" dirty="0"/>
              <a:t>– Проект Фонда на тему «Женщина и цифровая экономика</a:t>
            </a:r>
            <a:r>
              <a:rPr lang="ru-RU" b="1" dirty="0" smtClean="0"/>
              <a:t>» совместно с Проектом </a:t>
            </a:r>
            <a:r>
              <a:rPr lang="en-US" b="1" dirty="0" smtClean="0"/>
              <a:t>USAID </a:t>
            </a:r>
            <a:r>
              <a:rPr lang="ru-RU" b="1" dirty="0" smtClean="0"/>
              <a:t>по развитию предпринимательства и бизнес-среды </a:t>
            </a:r>
          </a:p>
          <a:p>
            <a:pPr lvl="0" algn="ctr"/>
            <a:r>
              <a:rPr lang="ru-RU" b="1" dirty="0"/>
              <a:t>п</a:t>
            </a:r>
            <a:r>
              <a:rPr lang="ru-RU" b="1" dirty="0" smtClean="0"/>
              <a:t>ри содействии Сената </a:t>
            </a:r>
            <a:r>
              <a:rPr lang="ru-RU" b="1" dirty="0" err="1" smtClean="0"/>
              <a:t>Олий</a:t>
            </a:r>
            <a:r>
              <a:rPr lang="ru-RU" b="1" dirty="0" smtClean="0"/>
              <a:t> </a:t>
            </a:r>
            <a:r>
              <a:rPr lang="ru-RU" b="1" dirty="0" err="1" smtClean="0"/>
              <a:t>Мажлис</a:t>
            </a:r>
            <a:r>
              <a:rPr lang="ru-RU" b="1" dirty="0" smtClean="0"/>
              <a:t> Республики Узбекистан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432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122780" y="120932"/>
            <a:ext cx="887757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/>
              <a:t>2020-2022 </a:t>
            </a:r>
            <a:r>
              <a:rPr lang="ru-RU" b="1" dirty="0" smtClean="0"/>
              <a:t>годы </a:t>
            </a:r>
            <a:r>
              <a:rPr lang="ru-RU" b="1" dirty="0"/>
              <a:t>– Проект Фонда на тему «Женщина и цифровая экономика</a:t>
            </a:r>
            <a:r>
              <a:rPr lang="ru-RU" b="1" dirty="0" smtClean="0"/>
              <a:t>» совместно с Проектом </a:t>
            </a:r>
            <a:r>
              <a:rPr lang="en-US" b="1" dirty="0" smtClean="0"/>
              <a:t>USAID </a:t>
            </a:r>
            <a:r>
              <a:rPr lang="ru-RU" b="1" dirty="0" smtClean="0"/>
              <a:t>по развитию предпринимательства и бизнес-среды </a:t>
            </a:r>
          </a:p>
          <a:p>
            <a:pPr lvl="0" algn="ctr"/>
            <a:r>
              <a:rPr lang="ru-RU" b="1" dirty="0"/>
              <a:t>п</a:t>
            </a:r>
            <a:r>
              <a:rPr lang="ru-RU" b="1" dirty="0" smtClean="0"/>
              <a:t>ри содействии Сената </a:t>
            </a:r>
            <a:r>
              <a:rPr lang="ru-RU" b="1" dirty="0" err="1" smtClean="0"/>
              <a:t>Олий</a:t>
            </a:r>
            <a:r>
              <a:rPr lang="ru-RU" b="1" dirty="0" smtClean="0"/>
              <a:t> </a:t>
            </a:r>
            <a:r>
              <a:rPr lang="ru-RU" b="1" dirty="0" err="1" smtClean="0"/>
              <a:t>Мажлис</a:t>
            </a:r>
            <a:r>
              <a:rPr lang="ru-RU" b="1" dirty="0" smtClean="0"/>
              <a:t> Республики Узбекистан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247" y="1179803"/>
            <a:ext cx="5111034" cy="27431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29334" y="1484784"/>
            <a:ext cx="36061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 smtClean="0"/>
              <a:t>период с ноября 2020 по </a:t>
            </a:r>
            <a:r>
              <a:rPr lang="ru-RU" dirty="0" smtClean="0"/>
              <a:t>ноябрь 2022 </a:t>
            </a:r>
            <a:r>
              <a:rPr lang="ru-RU" dirty="0" smtClean="0"/>
              <a:t>года </a:t>
            </a:r>
          </a:p>
          <a:p>
            <a:r>
              <a:rPr lang="ru-RU" dirty="0"/>
              <a:t>Прошли обучение и получили сертификаты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Первый этап проекта – </a:t>
            </a:r>
            <a:r>
              <a:rPr lang="ru-RU" dirty="0" smtClean="0"/>
              <a:t> </a:t>
            </a:r>
            <a:r>
              <a:rPr lang="ru-RU" sz="2800" dirty="0" smtClean="0"/>
              <a:t>1.045</a:t>
            </a:r>
            <a:r>
              <a:rPr lang="ru-RU" sz="2800" dirty="0" smtClean="0"/>
              <a:t> </a:t>
            </a:r>
            <a:r>
              <a:rPr lang="ru-RU" dirty="0"/>
              <a:t>женщин и </a:t>
            </a:r>
            <a:r>
              <a:rPr lang="ru-RU" dirty="0" smtClean="0"/>
              <a:t>девушек Ташкентской области</a:t>
            </a:r>
          </a:p>
          <a:p>
            <a:endParaRPr lang="ru-RU" dirty="0"/>
          </a:p>
          <a:p>
            <a:r>
              <a:rPr lang="ru-RU" dirty="0"/>
              <a:t>Второй этап проекта – </a:t>
            </a:r>
            <a:r>
              <a:rPr lang="ru-RU" sz="2800" dirty="0" smtClean="0"/>
              <a:t>997 </a:t>
            </a:r>
            <a:r>
              <a:rPr lang="ru-RU" dirty="0"/>
              <a:t>женщин и </a:t>
            </a:r>
            <a:r>
              <a:rPr lang="ru-RU" dirty="0" smtClean="0"/>
              <a:t>девушек</a:t>
            </a:r>
            <a:r>
              <a:rPr lang="ru-RU" dirty="0"/>
              <a:t> </a:t>
            </a:r>
            <a:r>
              <a:rPr lang="ru-RU" dirty="0" smtClean="0"/>
              <a:t>Джизакской, Самаркандской, Наманганской областей и Каракалпакстана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24534" y="2060848"/>
            <a:ext cx="380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43" y="4004037"/>
            <a:ext cx="5073713" cy="285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5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292080" y="1475961"/>
            <a:ext cx="3154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Для 240 женщин и девушек был </a:t>
            </a:r>
            <a:r>
              <a:rPr lang="ru-RU" sz="2000" dirty="0"/>
              <a:t>проведен трех месячный курс дистанционного обучения практическим навыкам создания онлайн магазина и его продвижение в цифровом пространстве с </a:t>
            </a:r>
            <a:r>
              <a:rPr lang="ru-RU" sz="2000" dirty="0" smtClean="0"/>
              <a:t>нуля</a:t>
            </a:r>
            <a:endParaRPr lang="ru-RU" sz="2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52323" y="332656"/>
            <a:ext cx="88841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Проект «Интеграция сельских женщин в цифровую экономику</a:t>
            </a:r>
            <a:r>
              <a:rPr lang="ru-RU" b="1" dirty="0" smtClean="0"/>
              <a:t>» совместно с Проектом </a:t>
            </a:r>
            <a:r>
              <a:rPr lang="en-US" b="1" dirty="0"/>
              <a:t>USAID</a:t>
            </a:r>
            <a:r>
              <a:rPr lang="ru-RU" b="1" dirty="0" smtClean="0"/>
              <a:t> по развитию агробизнеса</a:t>
            </a:r>
          </a:p>
          <a:p>
            <a:r>
              <a:rPr lang="ru-RU" b="1" dirty="0"/>
              <a:t>при содействии Сената </a:t>
            </a:r>
            <a:r>
              <a:rPr lang="ru-RU" b="1" dirty="0" err="1"/>
              <a:t>Олий</a:t>
            </a:r>
            <a:r>
              <a:rPr lang="ru-RU" b="1" dirty="0"/>
              <a:t> </a:t>
            </a:r>
            <a:r>
              <a:rPr lang="ru-RU" b="1" dirty="0" err="1"/>
              <a:t>Мажлис</a:t>
            </a:r>
            <a:r>
              <a:rPr lang="ru-RU" b="1" dirty="0"/>
              <a:t> Республики </a:t>
            </a:r>
            <a:r>
              <a:rPr lang="ru-RU" b="1" dirty="0" smtClean="0"/>
              <a:t>Узбекистан</a:t>
            </a:r>
            <a:endParaRPr lang="ru-RU" b="1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475961"/>
            <a:ext cx="4461495" cy="266429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4644008" y="4305870"/>
            <a:ext cx="4249001" cy="243549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9552" y="4331835"/>
            <a:ext cx="3154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 </a:t>
            </a:r>
            <a:r>
              <a:rPr lang="ru-RU" sz="2000" dirty="0"/>
              <a:t>освоением </a:t>
            </a:r>
            <a:r>
              <a:rPr lang="ru-RU" sz="2000" dirty="0" smtClean="0"/>
              <a:t>двух </a:t>
            </a:r>
            <a:r>
              <a:rPr lang="ru-RU" sz="2000" dirty="0"/>
              <a:t>профессий- SMM </a:t>
            </a:r>
            <a:r>
              <a:rPr lang="ru-RU" sz="2000" dirty="0" smtClean="0"/>
              <a:t>Менеджера </a:t>
            </a:r>
            <a:r>
              <a:rPr lang="ru-RU" sz="2000" dirty="0"/>
              <a:t>и </a:t>
            </a:r>
            <a:r>
              <a:rPr lang="ru-RU" sz="2000" dirty="0" err="1"/>
              <a:t>Таргетолога</a:t>
            </a:r>
            <a:r>
              <a:rPr lang="ru-RU" sz="2000" dirty="0"/>
              <a:t>, </a:t>
            </a:r>
            <a:r>
              <a:rPr lang="ru-RU" sz="2000" dirty="0" smtClean="0"/>
              <a:t>на </a:t>
            </a:r>
            <a:r>
              <a:rPr lang="ru-RU" sz="2000" dirty="0"/>
              <a:t>образовательной платформе Академии Электронной Коммерции и цифровых профессий</a:t>
            </a:r>
            <a:r>
              <a:rPr lang="ru-RU" sz="2000" dirty="0" smtClean="0"/>
              <a:t>.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0745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9E2AF3B9E274193F4BA82911118D3" ma:contentTypeVersion="10" ma:contentTypeDescription="Create a new document." ma:contentTypeScope="" ma:versionID="db572621d687f03e001d6ff50b0ac9b4">
  <xsd:schema xmlns:xsd="http://www.w3.org/2001/XMLSchema" xmlns:xs="http://www.w3.org/2001/XMLSchema" xmlns:p="http://schemas.microsoft.com/office/2006/metadata/properties" xmlns:ns2="4daeb9ff-4670-4e60-bf61-90d1a714faa1" xmlns:ns3="e3267aa2-fe99-4ec1-a40e-ea57c80eea47" targetNamespace="http://schemas.microsoft.com/office/2006/metadata/properties" ma:root="true" ma:fieldsID="645d3671c0d5538ecb7650138d7a4e78" ns2:_="" ns3:_="">
    <xsd:import namespace="4daeb9ff-4670-4e60-bf61-90d1a714faa1"/>
    <xsd:import namespace="e3267aa2-fe99-4ec1-a40e-ea57c80eea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aeb9ff-4670-4e60-bf61-90d1a714fa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67aa2-fe99-4ec1-a40e-ea57c80eea4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377B98-2F33-4FE6-8C59-BC0DBB0038DB}"/>
</file>

<file path=customXml/itemProps2.xml><?xml version="1.0" encoding="utf-8"?>
<ds:datastoreItem xmlns:ds="http://schemas.openxmlformats.org/officeDocument/2006/customXml" ds:itemID="{4D53B470-EFA1-4B4C-8B3E-6D03BF1279C9}"/>
</file>

<file path=customXml/itemProps3.xml><?xml version="1.0" encoding="utf-8"?>
<ds:datastoreItem xmlns:ds="http://schemas.openxmlformats.org/officeDocument/2006/customXml" ds:itemID="{1C612AD6-A311-4D88-B76C-C912FA5DD40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6140</TotalTime>
  <Words>1284</Words>
  <Application>Microsoft Office PowerPoint</Application>
  <PresentationFormat>Экран (4:3)</PresentationFormat>
  <Paragraphs>92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                  Международный Женский Общественный Фонд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и ВАШЕ ПОНИМАНИЕ!!!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352</cp:revision>
  <dcterms:created xsi:type="dcterms:W3CDTF">2015-12-23T11:23:21Z</dcterms:created>
  <dcterms:modified xsi:type="dcterms:W3CDTF">2023-01-11T05:49:52Z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0x01010009D9E2AF3B9E274193F4BA82911118D3</vt:lpwstr>
  </property>
</Properties>
</file>