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6"/>
    <p:sldMasterId id="2147483672" r:id="rId7"/>
    <p:sldMasterId id="2147483790" r:id="rId8"/>
  </p:sldMasterIdLst>
  <p:notesMasterIdLst>
    <p:notesMasterId r:id="rId29"/>
  </p:notesMasterIdLst>
  <p:sldIdLst>
    <p:sldId id="324" r:id="rId9"/>
    <p:sldId id="317" r:id="rId10"/>
    <p:sldId id="325" r:id="rId11"/>
    <p:sldId id="322" r:id="rId12"/>
    <p:sldId id="323" r:id="rId13"/>
    <p:sldId id="297" r:id="rId14"/>
    <p:sldId id="320" r:id="rId15"/>
    <p:sldId id="265" r:id="rId16"/>
    <p:sldId id="321" r:id="rId17"/>
    <p:sldId id="312" r:id="rId18"/>
    <p:sldId id="326" r:id="rId19"/>
    <p:sldId id="262" r:id="rId20"/>
    <p:sldId id="278" r:id="rId21"/>
    <p:sldId id="310" r:id="rId22"/>
    <p:sldId id="307" r:id="rId23"/>
    <p:sldId id="327" r:id="rId24"/>
    <p:sldId id="330" r:id="rId25"/>
    <p:sldId id="329" r:id="rId26"/>
    <p:sldId id="318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G Franz, GOV/REG" initials="KFG" lastIdx="2" clrIdx="0">
    <p:extLst>
      <p:ext uri="{19B8F6BF-5375-455C-9EA6-DF929625EA0E}">
        <p15:presenceInfo xmlns:p15="http://schemas.microsoft.com/office/powerpoint/2012/main" userId="S-1-5-21-2146598497-832928401-1254845835-253490" providerId="AD"/>
      </p:ext>
    </p:extLst>
  </p:cmAuthor>
  <p:cmAuthor id="2" name="Ani" initials="A" lastIdx="1" clrIdx="1">
    <p:extLst>
      <p:ext uri="{19B8F6BF-5375-455C-9EA6-DF929625EA0E}">
        <p15:presenceInfo xmlns:p15="http://schemas.microsoft.com/office/powerpoint/2012/main" userId="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44D5F4"/>
    <a:srgbClr val="660033"/>
    <a:srgbClr val="318B71"/>
    <a:srgbClr val="51C3CA"/>
    <a:srgbClr val="487B78"/>
    <a:srgbClr val="137C8E"/>
    <a:srgbClr val="660066"/>
    <a:srgbClr val="003B4F"/>
    <a:srgbClr val="3CB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1830" autoAdjust="0"/>
  </p:normalViewPr>
  <p:slideViewPr>
    <p:cSldViewPr snapToGrid="0">
      <p:cViewPr>
        <p:scale>
          <a:sx n="75" d="100"/>
          <a:sy n="75" d="100"/>
        </p:scale>
        <p:origin x="7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E0703-B7AC-4031-91FF-980765FC35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F4D60FA4-4A54-49F7-BCAB-9365D7560CCA}">
      <dgm:prSet phldrT="[Text]"/>
      <dgm:spPr>
        <a:solidFill>
          <a:srgbClr val="1CADE4"/>
        </a:solidFill>
      </dgm:spPr>
      <dgm:t>
        <a:bodyPr/>
        <a:lstStyle/>
        <a:p>
          <a:r>
            <a:rPr lang="ru-RU" b="1" dirty="0"/>
            <a:t>До</a:t>
          </a:r>
          <a:endParaRPr lang="en-US" b="1" dirty="0"/>
        </a:p>
      </dgm:t>
    </dgm:pt>
    <dgm:pt modelId="{69BAF1B4-1C38-4E4B-838F-1BB8762F153F}" type="parTrans" cxnId="{448BEAF1-9CB3-4AFC-93AB-18AD81B489EB}">
      <dgm:prSet/>
      <dgm:spPr/>
      <dgm:t>
        <a:bodyPr/>
        <a:lstStyle/>
        <a:p>
          <a:endParaRPr lang="en-US"/>
        </a:p>
      </dgm:t>
    </dgm:pt>
    <dgm:pt modelId="{7424C584-DC8D-449C-BC73-83E9F6718B6F}" type="sibTrans" cxnId="{448BEAF1-9CB3-4AFC-93AB-18AD81B489EB}">
      <dgm:prSet/>
      <dgm:spPr/>
      <dgm:t>
        <a:bodyPr/>
        <a:lstStyle/>
        <a:p>
          <a:endParaRPr lang="en-US"/>
        </a:p>
      </dgm:t>
    </dgm:pt>
    <dgm:pt modelId="{37E43952-D702-4CC0-8866-C84FEEF1706C}">
      <dgm:prSet phldrT="[Text]"/>
      <dgm:spPr/>
      <dgm:t>
        <a:bodyPr/>
        <a:lstStyle/>
        <a:p>
          <a:r>
            <a:rPr lang="ru-RU" b="1" dirty="0"/>
            <a:t>Разработка/проектирование?</a:t>
          </a:r>
          <a:endParaRPr lang="en-US" b="1" dirty="0"/>
        </a:p>
      </dgm:t>
    </dgm:pt>
    <dgm:pt modelId="{875D2D76-9980-40E5-91BA-8DCCA8141CDA}" type="parTrans" cxnId="{9AF80966-916C-47BE-ABFF-DDB8FADB48DE}">
      <dgm:prSet/>
      <dgm:spPr/>
      <dgm:t>
        <a:bodyPr/>
        <a:lstStyle/>
        <a:p>
          <a:endParaRPr lang="en-US"/>
        </a:p>
      </dgm:t>
    </dgm:pt>
    <dgm:pt modelId="{B2775513-7000-4EFD-B203-447B56E30A3B}" type="sibTrans" cxnId="{9AF80966-916C-47BE-ABFF-DDB8FADB48DE}">
      <dgm:prSet/>
      <dgm:spPr/>
      <dgm:t>
        <a:bodyPr/>
        <a:lstStyle/>
        <a:p>
          <a:endParaRPr lang="en-US"/>
        </a:p>
      </dgm:t>
    </dgm:pt>
    <dgm:pt modelId="{9A63020A-146D-41A7-92B7-0A4F0A2FB47E}">
      <dgm:prSet phldrT="[Text]"/>
      <dgm:spPr/>
      <dgm:t>
        <a:bodyPr/>
        <a:lstStyle/>
        <a:p>
          <a:r>
            <a:rPr lang="ru-RU" b="1" dirty="0"/>
            <a:t>В течение</a:t>
          </a:r>
          <a:endParaRPr lang="en-US" b="1" dirty="0"/>
        </a:p>
      </dgm:t>
    </dgm:pt>
    <dgm:pt modelId="{62B6AD67-C14D-4A6E-9D0F-AFD91AC1FEEC}" type="parTrans" cxnId="{CA5F5660-5478-44A5-B2CB-B2D4FC255B1C}">
      <dgm:prSet/>
      <dgm:spPr/>
      <dgm:t>
        <a:bodyPr/>
        <a:lstStyle/>
        <a:p>
          <a:endParaRPr lang="en-US"/>
        </a:p>
      </dgm:t>
    </dgm:pt>
    <dgm:pt modelId="{69C24F44-9356-4AFE-8583-7BBEF9D07346}" type="sibTrans" cxnId="{CA5F5660-5478-44A5-B2CB-B2D4FC255B1C}">
      <dgm:prSet/>
      <dgm:spPr/>
      <dgm:t>
        <a:bodyPr/>
        <a:lstStyle/>
        <a:p>
          <a:endParaRPr lang="en-US"/>
        </a:p>
      </dgm:t>
    </dgm:pt>
    <dgm:pt modelId="{5B89B12D-3559-4DB3-B16E-B1361F5B5C09}">
      <dgm:prSet phldrT="[Text]"/>
      <dgm:spPr/>
      <dgm:t>
        <a:bodyPr/>
        <a:lstStyle/>
        <a:p>
          <a:r>
            <a:rPr lang="ru-RU" dirty="0"/>
            <a:t>Иметь представление о численности МСП страны</a:t>
          </a:r>
          <a:endParaRPr lang="en-US" dirty="0"/>
        </a:p>
      </dgm:t>
    </dgm:pt>
    <dgm:pt modelId="{0190A0FA-C605-49FB-AF73-C877A03AE252}" type="parTrans" cxnId="{0E13BE1E-B56F-48A5-ADAD-6CEEBAE690BC}">
      <dgm:prSet/>
      <dgm:spPr/>
      <dgm:t>
        <a:bodyPr/>
        <a:lstStyle/>
        <a:p>
          <a:endParaRPr lang="en-US"/>
        </a:p>
      </dgm:t>
    </dgm:pt>
    <dgm:pt modelId="{EA4A4C8E-138C-43E3-BB5A-7300497A7EE9}" type="sibTrans" cxnId="{0E13BE1E-B56F-48A5-ADAD-6CEEBAE690BC}">
      <dgm:prSet/>
      <dgm:spPr/>
      <dgm:t>
        <a:bodyPr/>
        <a:lstStyle/>
        <a:p>
          <a:endParaRPr lang="en-US"/>
        </a:p>
      </dgm:t>
    </dgm:pt>
    <dgm:pt modelId="{C0C0326A-ED05-4862-B067-E94DA8DB556F}">
      <dgm:prSet phldrT="[Text]"/>
      <dgm:spPr/>
      <dgm:t>
        <a:bodyPr/>
        <a:lstStyle/>
        <a:p>
          <a:r>
            <a:rPr lang="ru-RU" b="1" dirty="0"/>
            <a:t>После</a:t>
          </a:r>
          <a:endParaRPr lang="en-US" b="1" dirty="0"/>
        </a:p>
      </dgm:t>
    </dgm:pt>
    <dgm:pt modelId="{E0C61ECE-B139-4150-B9F5-E74C427330E3}" type="parTrans" cxnId="{C870BA65-EFBC-4A82-9C35-12CB121D6C76}">
      <dgm:prSet/>
      <dgm:spPr/>
      <dgm:t>
        <a:bodyPr/>
        <a:lstStyle/>
        <a:p>
          <a:endParaRPr lang="en-US"/>
        </a:p>
      </dgm:t>
    </dgm:pt>
    <dgm:pt modelId="{F970923B-63AB-4946-A417-97615BCB2A63}" type="sibTrans" cxnId="{C870BA65-EFBC-4A82-9C35-12CB121D6C76}">
      <dgm:prSet/>
      <dgm:spPr/>
      <dgm:t>
        <a:bodyPr/>
        <a:lstStyle/>
        <a:p>
          <a:endParaRPr lang="en-US"/>
        </a:p>
      </dgm:t>
    </dgm:pt>
    <dgm:pt modelId="{E9015960-3246-4E4F-8C9F-72AD33D39A55}">
      <dgm:prSet phldrT="[Text]"/>
      <dgm:spPr/>
      <dgm:t>
        <a:bodyPr/>
        <a:lstStyle/>
        <a:p>
          <a:r>
            <a:rPr lang="ru-RU" dirty="0"/>
            <a:t>Понимание разнородности МСП</a:t>
          </a:r>
          <a:endParaRPr lang="en-US" dirty="0"/>
        </a:p>
      </dgm:t>
    </dgm:pt>
    <dgm:pt modelId="{E4944457-FA09-4E6B-A231-22B4C1DB9C40}" type="parTrans" cxnId="{9CC214E8-77B8-4138-A756-72EE9A50A070}">
      <dgm:prSet/>
      <dgm:spPr/>
      <dgm:t>
        <a:bodyPr/>
        <a:lstStyle/>
        <a:p>
          <a:endParaRPr lang="en-US"/>
        </a:p>
      </dgm:t>
    </dgm:pt>
    <dgm:pt modelId="{C3FB06D0-B19C-4E11-8EA0-8F524C78E7B0}" type="sibTrans" cxnId="{9CC214E8-77B8-4138-A756-72EE9A50A070}">
      <dgm:prSet/>
      <dgm:spPr/>
      <dgm:t>
        <a:bodyPr/>
        <a:lstStyle/>
        <a:p>
          <a:endParaRPr lang="en-US"/>
        </a:p>
      </dgm:t>
    </dgm:pt>
    <dgm:pt modelId="{C3ADE268-08B7-408B-95A7-977518C84BA5}">
      <dgm:prSet phldrT="[Text]"/>
      <dgm:spPr/>
      <dgm:t>
        <a:bodyPr/>
        <a:lstStyle/>
        <a:p>
          <a:r>
            <a:rPr lang="ru-RU" dirty="0"/>
            <a:t>Привлечь МСП на раннем этапе в процесс принятия решений</a:t>
          </a:r>
          <a:endParaRPr lang="en-US" dirty="0"/>
        </a:p>
      </dgm:t>
    </dgm:pt>
    <dgm:pt modelId="{6479A230-8AE4-4EA6-8369-1EE806D709F7}" type="parTrans" cxnId="{1E50CD20-DDE3-4B28-AB19-EB4FC20F0831}">
      <dgm:prSet/>
      <dgm:spPr/>
      <dgm:t>
        <a:bodyPr/>
        <a:lstStyle/>
        <a:p>
          <a:endParaRPr lang="en-US"/>
        </a:p>
      </dgm:t>
    </dgm:pt>
    <dgm:pt modelId="{E97A496C-85D4-4326-BD05-1D9B12BE8D8C}" type="sibTrans" cxnId="{1E50CD20-DDE3-4B28-AB19-EB4FC20F0831}">
      <dgm:prSet/>
      <dgm:spPr/>
      <dgm:t>
        <a:bodyPr/>
        <a:lstStyle/>
        <a:p>
          <a:endParaRPr lang="en-US"/>
        </a:p>
      </dgm:t>
    </dgm:pt>
    <dgm:pt modelId="{E0D71B64-3CEB-4E59-89DA-AC68CD35120A}">
      <dgm:prSet/>
      <dgm:spPr/>
      <dgm:t>
        <a:bodyPr/>
        <a:lstStyle/>
        <a:p>
          <a:r>
            <a:rPr lang="ru-RU" dirty="0"/>
            <a:t>Включить все проекты и существующие нормативные правовые акты, но</a:t>
          </a:r>
          <a:endParaRPr lang="en-US" dirty="0"/>
        </a:p>
      </dgm:t>
    </dgm:pt>
    <dgm:pt modelId="{3069FA40-E8AE-4DE7-BFC7-D8B993B18AA6}" type="parTrans" cxnId="{511CC95D-7D3B-48D5-9FFE-17BE9FA2F96E}">
      <dgm:prSet/>
      <dgm:spPr/>
      <dgm:t>
        <a:bodyPr/>
        <a:lstStyle/>
        <a:p>
          <a:endParaRPr lang="en-US"/>
        </a:p>
      </dgm:t>
    </dgm:pt>
    <dgm:pt modelId="{8EFBD1D4-293B-4272-A819-FE2840FA3EB0}" type="sibTrans" cxnId="{511CC95D-7D3B-48D5-9FFE-17BE9FA2F96E}">
      <dgm:prSet/>
      <dgm:spPr/>
      <dgm:t>
        <a:bodyPr/>
        <a:lstStyle/>
        <a:p>
          <a:endParaRPr lang="en-US"/>
        </a:p>
      </dgm:t>
    </dgm:pt>
    <dgm:pt modelId="{C4C76001-31AA-4E08-A4F1-B1006B56E40A}">
      <dgm:prSet/>
      <dgm:spPr/>
      <dgm:t>
        <a:bodyPr/>
        <a:lstStyle/>
        <a:p>
          <a:r>
            <a:rPr lang="ru-RU" dirty="0"/>
            <a:t>Установить пороги соразмерности</a:t>
          </a:r>
          <a:endParaRPr lang="en-US" dirty="0"/>
        </a:p>
      </dgm:t>
    </dgm:pt>
    <dgm:pt modelId="{7D457FC6-787B-48F7-B373-D7E32F7BEA3B}" type="parTrans" cxnId="{1EB6B03C-FA23-418B-8194-03781788BB88}">
      <dgm:prSet/>
      <dgm:spPr/>
      <dgm:t>
        <a:bodyPr/>
        <a:lstStyle/>
        <a:p>
          <a:endParaRPr lang="en-US"/>
        </a:p>
      </dgm:t>
    </dgm:pt>
    <dgm:pt modelId="{984D42B9-5FC4-4768-9E05-3FA799144A33}" type="sibTrans" cxnId="{1EB6B03C-FA23-418B-8194-03781788BB88}">
      <dgm:prSet/>
      <dgm:spPr/>
      <dgm:t>
        <a:bodyPr/>
        <a:lstStyle/>
        <a:p>
          <a:endParaRPr lang="en-US"/>
        </a:p>
      </dgm:t>
    </dgm:pt>
    <dgm:pt modelId="{2ECDA9C8-ECEC-425C-9B9E-42E90270EBFF}">
      <dgm:prSet/>
      <dgm:spPr/>
      <dgm:t>
        <a:bodyPr/>
        <a:lstStyle/>
        <a:p>
          <a:r>
            <a:rPr lang="ru-RU" dirty="0"/>
            <a:t>Разработать руководство для разработчиков политики</a:t>
          </a:r>
          <a:endParaRPr lang="en-US" dirty="0"/>
        </a:p>
      </dgm:t>
    </dgm:pt>
    <dgm:pt modelId="{51F5B84D-77F9-481B-BD3B-D04ED2491321}" type="parTrans" cxnId="{AE3A26F6-4917-423B-BF6F-E2DB26CA9672}">
      <dgm:prSet/>
      <dgm:spPr/>
      <dgm:t>
        <a:bodyPr/>
        <a:lstStyle/>
        <a:p>
          <a:endParaRPr lang="en-US"/>
        </a:p>
      </dgm:t>
    </dgm:pt>
    <dgm:pt modelId="{4B2F3F7F-BFCE-48B1-8B6F-9780406D834B}" type="sibTrans" cxnId="{AE3A26F6-4917-423B-BF6F-E2DB26CA9672}">
      <dgm:prSet/>
      <dgm:spPr/>
      <dgm:t>
        <a:bodyPr/>
        <a:lstStyle/>
        <a:p>
          <a:endParaRPr lang="en-US"/>
        </a:p>
      </dgm:t>
    </dgm:pt>
    <dgm:pt modelId="{DA5F3CEE-1B84-458C-B6BC-9526F81C90FF}">
      <dgm:prSet/>
      <dgm:spPr/>
      <dgm:t>
        <a:bodyPr/>
        <a:lstStyle/>
        <a:p>
          <a:r>
            <a:rPr lang="ru-RU" dirty="0"/>
            <a:t>Тест МСП должен отражать рамки регулирующих органов страны и МСП.</a:t>
          </a:r>
          <a:endParaRPr lang="en-US" dirty="0"/>
        </a:p>
      </dgm:t>
    </dgm:pt>
    <dgm:pt modelId="{B4B7999E-CA88-4FEA-87B2-01C1AC91F0D7}" type="parTrans" cxnId="{CEC278B4-2EDB-43AE-9E09-5E4609E0160C}">
      <dgm:prSet/>
      <dgm:spPr/>
      <dgm:t>
        <a:bodyPr/>
        <a:lstStyle/>
        <a:p>
          <a:endParaRPr lang="en-US"/>
        </a:p>
      </dgm:t>
    </dgm:pt>
    <dgm:pt modelId="{18A60C03-1239-42AB-BAE5-6CA57C16FFCE}" type="sibTrans" cxnId="{CEC278B4-2EDB-43AE-9E09-5E4609E0160C}">
      <dgm:prSet/>
      <dgm:spPr/>
      <dgm:t>
        <a:bodyPr/>
        <a:lstStyle/>
        <a:p>
          <a:endParaRPr lang="en-US"/>
        </a:p>
      </dgm:t>
    </dgm:pt>
    <dgm:pt modelId="{BEEFD84E-3CC3-48B0-8460-296DF9FF4FC1}">
      <dgm:prSet phldrT="[Text]"/>
      <dgm:spPr/>
      <dgm:t>
        <a:bodyPr/>
        <a:lstStyle/>
        <a:p>
          <a:r>
            <a:rPr lang="ru-RU" dirty="0"/>
            <a:t>Надзор за тестом МСП</a:t>
          </a:r>
          <a:endParaRPr lang="en-US" dirty="0"/>
        </a:p>
      </dgm:t>
    </dgm:pt>
    <dgm:pt modelId="{51549A64-83FF-40C5-9599-9C6589226B30}" type="parTrans" cxnId="{2084FC07-58E8-487E-83FE-601CC2831915}">
      <dgm:prSet/>
      <dgm:spPr/>
      <dgm:t>
        <a:bodyPr/>
        <a:lstStyle/>
        <a:p>
          <a:endParaRPr lang="en-US"/>
        </a:p>
      </dgm:t>
    </dgm:pt>
    <dgm:pt modelId="{CEE50A81-CAE4-4CD9-B8B4-020184657C1E}" type="sibTrans" cxnId="{2084FC07-58E8-487E-83FE-601CC2831915}">
      <dgm:prSet/>
      <dgm:spPr/>
      <dgm:t>
        <a:bodyPr/>
        <a:lstStyle/>
        <a:p>
          <a:endParaRPr lang="en-US"/>
        </a:p>
      </dgm:t>
    </dgm:pt>
    <dgm:pt modelId="{DA5084A5-3ACC-4D0B-B0EC-D6C2C6B8D8B3}">
      <dgm:prSet phldrT="[Text]"/>
      <dgm:spPr/>
      <dgm:t>
        <a:bodyPr/>
        <a:lstStyle/>
        <a:p>
          <a:r>
            <a:rPr lang="ru-RU" dirty="0"/>
            <a:t>Использовать результаты для информирования об окончательном нормативном правовом акте</a:t>
          </a:r>
          <a:endParaRPr lang="en-US" dirty="0"/>
        </a:p>
      </dgm:t>
    </dgm:pt>
    <dgm:pt modelId="{72CB53A1-D7E9-4350-B3CC-1B38BABA689C}" type="parTrans" cxnId="{31CE5379-E482-4327-B44C-3E9C270AB204}">
      <dgm:prSet/>
      <dgm:spPr/>
      <dgm:t>
        <a:bodyPr/>
        <a:lstStyle/>
        <a:p>
          <a:endParaRPr lang="en-US"/>
        </a:p>
      </dgm:t>
    </dgm:pt>
    <dgm:pt modelId="{6D1D8879-3EF0-468C-A9AC-066C16013722}" type="sibTrans" cxnId="{31CE5379-E482-4327-B44C-3E9C270AB204}">
      <dgm:prSet/>
      <dgm:spPr/>
      <dgm:t>
        <a:bodyPr/>
        <a:lstStyle/>
        <a:p>
          <a:endParaRPr lang="en-US"/>
        </a:p>
      </dgm:t>
    </dgm:pt>
    <dgm:pt modelId="{6DCE36C0-5ED7-4D3A-ABDC-51C0E5AF3ACA}">
      <dgm:prSet phldrT="[Text]"/>
      <dgm:spPr/>
      <dgm:t>
        <a:bodyPr/>
        <a:lstStyle/>
        <a:p>
          <a:r>
            <a:rPr lang="ru-RU" dirty="0"/>
            <a:t>Использовать инновационные формы обнародования нормативных правовых актов</a:t>
          </a:r>
          <a:endParaRPr lang="en-US" dirty="0"/>
        </a:p>
      </dgm:t>
    </dgm:pt>
    <dgm:pt modelId="{5A058DD8-186C-46B4-9E90-07FCD8E80BF9}" type="parTrans" cxnId="{12F6C6C2-59A7-4A47-9FDF-0E67174987EF}">
      <dgm:prSet/>
      <dgm:spPr/>
      <dgm:t>
        <a:bodyPr/>
        <a:lstStyle/>
        <a:p>
          <a:endParaRPr lang="en-US"/>
        </a:p>
      </dgm:t>
    </dgm:pt>
    <dgm:pt modelId="{A35DF34B-9F95-4EBF-BC93-DC5C6D8081A7}" type="sibTrans" cxnId="{12F6C6C2-59A7-4A47-9FDF-0E67174987EF}">
      <dgm:prSet/>
      <dgm:spPr/>
      <dgm:t>
        <a:bodyPr/>
        <a:lstStyle/>
        <a:p>
          <a:endParaRPr lang="en-US"/>
        </a:p>
      </dgm:t>
    </dgm:pt>
    <dgm:pt modelId="{9D64874F-8AFD-4FFA-9CD9-DF5F95AF67BD}">
      <dgm:prSet phldrT="[Text]"/>
      <dgm:spPr/>
      <dgm:t>
        <a:bodyPr/>
        <a:lstStyle/>
        <a:p>
          <a:r>
            <a:rPr lang="ru-RU" dirty="0"/>
            <a:t>Проверка эффективности теста</a:t>
          </a:r>
          <a:endParaRPr lang="en-US" dirty="0"/>
        </a:p>
      </dgm:t>
    </dgm:pt>
    <dgm:pt modelId="{6D469211-2D23-4FA0-9659-0E88D8E98465}" type="parTrans" cxnId="{9568580B-3F6D-40F0-B040-B193F2DBA76A}">
      <dgm:prSet/>
      <dgm:spPr/>
      <dgm:t>
        <a:bodyPr/>
        <a:lstStyle/>
        <a:p>
          <a:endParaRPr lang="en-US"/>
        </a:p>
      </dgm:t>
    </dgm:pt>
    <dgm:pt modelId="{2614A772-75EB-4C14-B54D-C67F681240B4}" type="sibTrans" cxnId="{9568580B-3F6D-40F0-B040-B193F2DBA76A}">
      <dgm:prSet/>
      <dgm:spPr/>
      <dgm:t>
        <a:bodyPr/>
        <a:lstStyle/>
        <a:p>
          <a:endParaRPr lang="en-US"/>
        </a:p>
      </dgm:t>
    </dgm:pt>
    <dgm:pt modelId="{06956D97-9FC6-4629-8F13-F2B7251CE5B5}">
      <dgm:prSet phldrT="[Text]"/>
      <dgm:spPr/>
      <dgm:t>
        <a:bodyPr/>
        <a:lstStyle/>
        <a:p>
          <a:r>
            <a:rPr lang="ru-RU" dirty="0"/>
            <a:t>Актуальность МСП для достижения целей политики</a:t>
          </a:r>
          <a:endParaRPr lang="en-US" dirty="0"/>
        </a:p>
      </dgm:t>
    </dgm:pt>
    <dgm:pt modelId="{2C929C52-5A25-4CEF-BFE2-27E8DE853E70}" type="parTrans" cxnId="{11F23671-E2D0-4CF0-9496-7C0FD5CC29D4}">
      <dgm:prSet/>
      <dgm:spPr/>
      <dgm:t>
        <a:bodyPr/>
        <a:lstStyle/>
        <a:p>
          <a:endParaRPr lang="en-US"/>
        </a:p>
      </dgm:t>
    </dgm:pt>
    <dgm:pt modelId="{55E3575D-C14E-46E8-B284-82AE54A440E7}" type="sibTrans" cxnId="{11F23671-E2D0-4CF0-9496-7C0FD5CC29D4}">
      <dgm:prSet/>
      <dgm:spPr/>
      <dgm:t>
        <a:bodyPr/>
        <a:lstStyle/>
        <a:p>
          <a:endParaRPr lang="en-US"/>
        </a:p>
      </dgm:t>
    </dgm:pt>
    <dgm:pt modelId="{A017F166-FDEF-4E0C-801C-02BED456C5EE}">
      <dgm:prSet phldrT="[Text]"/>
      <dgm:spPr/>
      <dgm:t>
        <a:bodyPr/>
        <a:lstStyle/>
        <a:p>
          <a:r>
            <a:rPr lang="ru-RU" dirty="0"/>
            <a:t>Выявление потенциально затрагиваемых (групп) МСП</a:t>
          </a:r>
          <a:endParaRPr lang="en-US" dirty="0"/>
        </a:p>
      </dgm:t>
    </dgm:pt>
    <dgm:pt modelId="{F98CF903-DED6-4F69-99EE-A93B37E350D5}" type="parTrans" cxnId="{ACE1EBF3-8619-48BE-B0F8-00A984A1CE0D}">
      <dgm:prSet/>
      <dgm:spPr/>
      <dgm:t>
        <a:bodyPr/>
        <a:lstStyle/>
        <a:p>
          <a:endParaRPr lang="en-US"/>
        </a:p>
      </dgm:t>
    </dgm:pt>
    <dgm:pt modelId="{B0BBFB6B-4DA8-461A-BE7F-B8C605FDC1C0}" type="sibTrans" cxnId="{ACE1EBF3-8619-48BE-B0F8-00A984A1CE0D}">
      <dgm:prSet/>
      <dgm:spPr/>
      <dgm:t>
        <a:bodyPr/>
        <a:lstStyle/>
        <a:p>
          <a:endParaRPr lang="en-US"/>
        </a:p>
      </dgm:t>
    </dgm:pt>
    <dgm:pt modelId="{137E330B-7E50-49AE-8966-1FE1564024B7}">
      <dgm:prSet phldrT="[Text]"/>
      <dgm:spPr/>
      <dgm:t>
        <a:bodyPr/>
        <a:lstStyle/>
        <a:p>
          <a:r>
            <a:rPr lang="ru-RU" dirty="0"/>
            <a:t>Активно взаимодействовать и консультироваться с различными субъектами МСП</a:t>
          </a:r>
          <a:endParaRPr lang="en-US" dirty="0"/>
        </a:p>
      </dgm:t>
    </dgm:pt>
    <dgm:pt modelId="{5FAA0956-E40B-479E-AA96-4038562B0E8A}" type="parTrans" cxnId="{C136DC23-6F72-4B87-A9D8-B7996F515463}">
      <dgm:prSet/>
      <dgm:spPr/>
      <dgm:t>
        <a:bodyPr/>
        <a:lstStyle/>
        <a:p>
          <a:endParaRPr lang="en-US"/>
        </a:p>
      </dgm:t>
    </dgm:pt>
    <dgm:pt modelId="{49C51E2E-38A4-4FD0-B0D7-AF215C6818EF}" type="sibTrans" cxnId="{C136DC23-6F72-4B87-A9D8-B7996F515463}">
      <dgm:prSet/>
      <dgm:spPr/>
      <dgm:t>
        <a:bodyPr/>
        <a:lstStyle/>
        <a:p>
          <a:endParaRPr lang="en-US"/>
        </a:p>
      </dgm:t>
    </dgm:pt>
    <dgm:pt modelId="{8660C1D9-BDFE-467E-91B3-599721351CA7}">
      <dgm:prSet phldrT="[Text]"/>
      <dgm:spPr/>
      <dgm:t>
        <a:bodyPr/>
        <a:lstStyle/>
        <a:p>
          <a:r>
            <a:rPr lang="ru-RU" dirty="0"/>
            <a:t>Выйти за рамки оценки затрат и выгод. Включить оценку рисков</a:t>
          </a:r>
          <a:endParaRPr lang="en-US" dirty="0"/>
        </a:p>
      </dgm:t>
    </dgm:pt>
    <dgm:pt modelId="{791EE7AE-3632-488A-A5D2-DCA16A5C5215}" type="parTrans" cxnId="{F2508A54-DFAD-4500-BECE-911D808DEFFD}">
      <dgm:prSet/>
      <dgm:spPr/>
      <dgm:t>
        <a:bodyPr/>
        <a:lstStyle/>
        <a:p>
          <a:endParaRPr lang="en-US"/>
        </a:p>
      </dgm:t>
    </dgm:pt>
    <dgm:pt modelId="{B6769E0D-930D-41DB-994F-0379C337C319}" type="sibTrans" cxnId="{F2508A54-DFAD-4500-BECE-911D808DEFFD}">
      <dgm:prSet/>
      <dgm:spPr/>
      <dgm:t>
        <a:bodyPr/>
        <a:lstStyle/>
        <a:p>
          <a:endParaRPr lang="en-US"/>
        </a:p>
      </dgm:t>
    </dgm:pt>
    <dgm:pt modelId="{359046D9-6F40-4D5B-B60A-37162AD8038B}">
      <dgm:prSet phldrT="[Text]"/>
      <dgm:spPr/>
      <dgm:t>
        <a:bodyPr/>
        <a:lstStyle/>
        <a:p>
          <a:r>
            <a:rPr lang="ru-RU" dirty="0"/>
            <a:t>Учитывать кумулятивное влияние существующих нормативных правовых актов, правоприменения и затрат на обнародование</a:t>
          </a:r>
          <a:endParaRPr lang="en-US" dirty="0"/>
        </a:p>
      </dgm:t>
    </dgm:pt>
    <dgm:pt modelId="{EE6AB508-D92A-4542-89B6-59E83FEDC95C}" type="parTrans" cxnId="{624876F5-5CF6-44E0-815E-027E9637E183}">
      <dgm:prSet/>
      <dgm:spPr/>
      <dgm:t>
        <a:bodyPr/>
        <a:lstStyle/>
        <a:p>
          <a:endParaRPr lang="en-US"/>
        </a:p>
      </dgm:t>
    </dgm:pt>
    <dgm:pt modelId="{23378728-214D-4059-A4AF-AE8928C8F03C}" type="sibTrans" cxnId="{624876F5-5CF6-44E0-815E-027E9637E183}">
      <dgm:prSet/>
      <dgm:spPr/>
      <dgm:t>
        <a:bodyPr/>
        <a:lstStyle/>
        <a:p>
          <a:endParaRPr lang="en-US"/>
        </a:p>
      </dgm:t>
    </dgm:pt>
    <dgm:pt modelId="{967E1AF4-5B75-491F-AA6F-D0566B924AB5}">
      <dgm:prSet phldrT="[Text]"/>
      <dgm:spPr/>
      <dgm:t>
        <a:bodyPr/>
        <a:lstStyle/>
        <a:p>
          <a:r>
            <a:rPr lang="ru-RU" dirty="0"/>
            <a:t>Свести к минимуму непропорциональное воздействие на МСП</a:t>
          </a:r>
          <a:endParaRPr lang="en-US" dirty="0"/>
        </a:p>
      </dgm:t>
    </dgm:pt>
    <dgm:pt modelId="{886BC44B-FA1B-4628-A6F2-17B4349F4E1B}" type="sibTrans" cxnId="{E39F380D-B7EA-475C-9F24-D37AE3E82C3B}">
      <dgm:prSet/>
      <dgm:spPr/>
      <dgm:t>
        <a:bodyPr/>
        <a:lstStyle/>
        <a:p>
          <a:endParaRPr lang="en-US"/>
        </a:p>
      </dgm:t>
    </dgm:pt>
    <dgm:pt modelId="{2B7B618C-3EF5-4011-941E-F30B6FA5A4F4}" type="parTrans" cxnId="{E39F380D-B7EA-475C-9F24-D37AE3E82C3B}">
      <dgm:prSet/>
      <dgm:spPr/>
      <dgm:t>
        <a:bodyPr/>
        <a:lstStyle/>
        <a:p>
          <a:endParaRPr lang="en-US"/>
        </a:p>
      </dgm:t>
    </dgm:pt>
    <dgm:pt modelId="{8B5E2750-EFC3-4D6A-AC72-3886FDBD4F8E}">
      <dgm:prSet phldrT="[Text]"/>
      <dgm:spPr/>
      <dgm:t>
        <a:bodyPr/>
        <a:lstStyle/>
        <a:p>
          <a:r>
            <a:rPr lang="ru-RU" dirty="0"/>
            <a:t>Мониторинг правовых исключений и смягчающих мер</a:t>
          </a:r>
          <a:endParaRPr lang="en-US" dirty="0"/>
        </a:p>
      </dgm:t>
    </dgm:pt>
    <dgm:pt modelId="{314EFCEF-8640-480F-B432-1D47AE6288EC}" type="sibTrans" cxnId="{EAB46FF3-06F1-409F-A159-EEC2357992E4}">
      <dgm:prSet/>
      <dgm:spPr/>
      <dgm:t>
        <a:bodyPr/>
        <a:lstStyle/>
        <a:p>
          <a:endParaRPr lang="en-US"/>
        </a:p>
      </dgm:t>
    </dgm:pt>
    <dgm:pt modelId="{A875C1D0-269A-4280-8A6B-EB6ED5E62631}" type="parTrans" cxnId="{EAB46FF3-06F1-409F-A159-EEC2357992E4}">
      <dgm:prSet/>
      <dgm:spPr/>
      <dgm:t>
        <a:bodyPr/>
        <a:lstStyle/>
        <a:p>
          <a:endParaRPr lang="en-US"/>
        </a:p>
      </dgm:t>
    </dgm:pt>
    <dgm:pt modelId="{FB53C80E-7F10-48FF-917D-B743DA38665D}" type="pres">
      <dgm:prSet presAssocID="{685E0703-B7AC-4031-91FF-980765FC35C7}" presName="Name0" presStyleCnt="0">
        <dgm:presLayoutVars>
          <dgm:dir/>
          <dgm:animLvl val="lvl"/>
          <dgm:resizeHandles val="exact"/>
        </dgm:presLayoutVars>
      </dgm:prSet>
      <dgm:spPr/>
    </dgm:pt>
    <dgm:pt modelId="{6F80A297-5430-4CD2-A58C-15E4B879FC25}" type="pres">
      <dgm:prSet presAssocID="{F4D60FA4-4A54-49F7-BCAB-9365D7560CCA}" presName="composite" presStyleCnt="0"/>
      <dgm:spPr/>
    </dgm:pt>
    <dgm:pt modelId="{050D8552-702E-47AA-BE24-0E1C2236735E}" type="pres">
      <dgm:prSet presAssocID="{F4D60FA4-4A54-49F7-BCAB-9365D7560CC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A007E48-884C-449D-A2A3-08AF25B2997A}" type="pres">
      <dgm:prSet presAssocID="{F4D60FA4-4A54-49F7-BCAB-9365D7560CCA}" presName="desTx" presStyleLbl="alignAccFollowNode1" presStyleIdx="0" presStyleCnt="4">
        <dgm:presLayoutVars>
          <dgm:bulletEnabled val="1"/>
        </dgm:presLayoutVars>
      </dgm:prSet>
      <dgm:spPr/>
    </dgm:pt>
    <dgm:pt modelId="{BFD062B8-1448-4641-877C-4CE043DC732F}" type="pres">
      <dgm:prSet presAssocID="{7424C584-DC8D-449C-BC73-83E9F6718B6F}" presName="space" presStyleCnt="0"/>
      <dgm:spPr/>
    </dgm:pt>
    <dgm:pt modelId="{F29F09B4-A29B-4418-B882-A89AE994AE27}" type="pres">
      <dgm:prSet presAssocID="{37E43952-D702-4CC0-8866-C84FEEF1706C}" presName="composite" presStyleCnt="0"/>
      <dgm:spPr/>
    </dgm:pt>
    <dgm:pt modelId="{C56A8753-A9CE-48B2-AEA7-BC25B7043DAC}" type="pres">
      <dgm:prSet presAssocID="{37E43952-D702-4CC0-8866-C84FEEF1706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D006DD2-AE0A-458F-BFE8-32A720129F08}" type="pres">
      <dgm:prSet presAssocID="{37E43952-D702-4CC0-8866-C84FEEF1706C}" presName="desTx" presStyleLbl="alignAccFollowNode1" presStyleIdx="1" presStyleCnt="4">
        <dgm:presLayoutVars>
          <dgm:bulletEnabled val="1"/>
        </dgm:presLayoutVars>
      </dgm:prSet>
      <dgm:spPr/>
    </dgm:pt>
    <dgm:pt modelId="{CC1D21BA-6CC9-4010-A323-FB14146E53EB}" type="pres">
      <dgm:prSet presAssocID="{B2775513-7000-4EFD-B203-447B56E30A3B}" presName="space" presStyleCnt="0"/>
      <dgm:spPr/>
    </dgm:pt>
    <dgm:pt modelId="{E67F661E-2E62-498C-9096-23E06AF30E20}" type="pres">
      <dgm:prSet presAssocID="{9A63020A-146D-41A7-92B7-0A4F0A2FB47E}" presName="composite" presStyleCnt="0"/>
      <dgm:spPr/>
    </dgm:pt>
    <dgm:pt modelId="{551D8683-0A15-4B18-9F8C-C497F7F5DF50}" type="pres">
      <dgm:prSet presAssocID="{9A63020A-146D-41A7-92B7-0A4F0A2FB47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E7B9FCA-C268-44D3-B43D-538EF2E1E04B}" type="pres">
      <dgm:prSet presAssocID="{9A63020A-146D-41A7-92B7-0A4F0A2FB47E}" presName="desTx" presStyleLbl="alignAccFollowNode1" presStyleIdx="2" presStyleCnt="4">
        <dgm:presLayoutVars>
          <dgm:bulletEnabled val="1"/>
        </dgm:presLayoutVars>
      </dgm:prSet>
      <dgm:spPr/>
    </dgm:pt>
    <dgm:pt modelId="{D4ECBF73-5377-46D6-88FF-1C11AA4D1A77}" type="pres">
      <dgm:prSet presAssocID="{69C24F44-9356-4AFE-8583-7BBEF9D07346}" presName="space" presStyleCnt="0"/>
      <dgm:spPr/>
    </dgm:pt>
    <dgm:pt modelId="{EE2F3729-EEEB-4A78-9416-A970D918E593}" type="pres">
      <dgm:prSet presAssocID="{C0C0326A-ED05-4862-B067-E94DA8DB556F}" presName="composite" presStyleCnt="0"/>
      <dgm:spPr/>
    </dgm:pt>
    <dgm:pt modelId="{240DCBE5-B5D7-4588-AE57-2E8938DE9758}" type="pres">
      <dgm:prSet presAssocID="{C0C0326A-ED05-4862-B067-E94DA8DB556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F910F50-0E2B-4518-A935-7BE7611BDD12}" type="pres">
      <dgm:prSet presAssocID="{C0C0326A-ED05-4862-B067-E94DA8DB556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7FBEA01-9A7C-4DD1-9B1C-D2ABB347347A}" type="presOf" srcId="{137E330B-7E50-49AE-8966-1FE1564024B7}" destId="{1E7B9FCA-C268-44D3-B43D-538EF2E1E04B}" srcOrd="0" destOrd="2" presId="urn:microsoft.com/office/officeart/2005/8/layout/hList1"/>
    <dgm:cxn modelId="{2084FC07-58E8-487E-83FE-601CC2831915}" srcId="{C0C0326A-ED05-4862-B067-E94DA8DB556F}" destId="{BEEFD84E-3CC3-48B0-8460-296DF9FF4FC1}" srcOrd="0" destOrd="0" parTransId="{51549A64-83FF-40C5-9599-9C6589226B30}" sibTransId="{CEE50A81-CAE4-4CD9-B8B4-020184657C1E}"/>
    <dgm:cxn modelId="{3FC74A09-4A44-446C-834D-BAAFDF1C6760}" type="presOf" srcId="{6DCE36C0-5ED7-4D3A-ABDC-51C0E5AF3ACA}" destId="{4F910F50-0E2B-4518-A935-7BE7611BDD12}" srcOrd="0" destOrd="2" presId="urn:microsoft.com/office/officeart/2005/8/layout/hList1"/>
    <dgm:cxn modelId="{9568580B-3F6D-40F0-B040-B193F2DBA76A}" srcId="{C0C0326A-ED05-4862-B067-E94DA8DB556F}" destId="{9D64874F-8AFD-4FFA-9CD9-DF5F95AF67BD}" srcOrd="4" destOrd="0" parTransId="{6D469211-2D23-4FA0-9659-0E88D8E98465}" sibTransId="{2614A772-75EB-4C14-B54D-C67F681240B4}"/>
    <dgm:cxn modelId="{E39F380D-B7EA-475C-9F24-D37AE3E82C3B}" srcId="{9A63020A-146D-41A7-92B7-0A4F0A2FB47E}" destId="{967E1AF4-5B75-491F-AA6F-D0566B924AB5}" srcOrd="5" destOrd="0" parTransId="{2B7B618C-3EF5-4011-941E-F30B6FA5A4F4}" sibTransId="{886BC44B-FA1B-4628-A6F2-17B4349F4E1B}"/>
    <dgm:cxn modelId="{42E5EE13-DDE7-4334-8BD6-BD6C400878B7}" type="presOf" srcId="{C3ADE268-08B7-408B-95A7-977518C84BA5}" destId="{ED006DD2-AE0A-458F-BFE8-32A720129F08}" srcOrd="0" destOrd="0" presId="urn:microsoft.com/office/officeart/2005/8/layout/hList1"/>
    <dgm:cxn modelId="{FCFEDA15-0FE2-45B9-A07A-C5351D116DBE}" type="presOf" srcId="{C0C0326A-ED05-4862-B067-E94DA8DB556F}" destId="{240DCBE5-B5D7-4588-AE57-2E8938DE9758}" srcOrd="0" destOrd="0" presId="urn:microsoft.com/office/officeart/2005/8/layout/hList1"/>
    <dgm:cxn modelId="{4E838F19-95F5-4300-B47D-3BFE07C690FD}" type="presOf" srcId="{A017F166-FDEF-4E0C-801C-02BED456C5EE}" destId="{1E7B9FCA-C268-44D3-B43D-538EF2E1E04B}" srcOrd="0" destOrd="1" presId="urn:microsoft.com/office/officeart/2005/8/layout/hList1"/>
    <dgm:cxn modelId="{0E13BE1E-B56F-48A5-ADAD-6CEEBAE690BC}" srcId="{F4D60FA4-4A54-49F7-BCAB-9365D7560CCA}" destId="{5B89B12D-3559-4DB3-B16E-B1361F5B5C09}" srcOrd="0" destOrd="0" parTransId="{0190A0FA-C605-49FB-AF73-C877A03AE252}" sibTransId="{EA4A4C8E-138C-43E3-BB5A-7300497A7EE9}"/>
    <dgm:cxn modelId="{1E50CD20-DDE3-4B28-AB19-EB4FC20F0831}" srcId="{37E43952-D702-4CC0-8866-C84FEEF1706C}" destId="{C3ADE268-08B7-408B-95A7-977518C84BA5}" srcOrd="0" destOrd="0" parTransId="{6479A230-8AE4-4EA6-8369-1EE806D709F7}" sibTransId="{E97A496C-85D4-4326-BD05-1D9B12BE8D8C}"/>
    <dgm:cxn modelId="{C136DC23-6F72-4B87-A9D8-B7996F515463}" srcId="{9A63020A-146D-41A7-92B7-0A4F0A2FB47E}" destId="{137E330B-7E50-49AE-8966-1FE1564024B7}" srcOrd="2" destOrd="0" parTransId="{5FAA0956-E40B-479E-AA96-4038562B0E8A}" sibTransId="{49C51E2E-38A4-4FD0-B0D7-AF215C6818EF}"/>
    <dgm:cxn modelId="{0E34D927-602A-4097-A440-6F6FF6F0B882}" type="presOf" srcId="{F4D60FA4-4A54-49F7-BCAB-9365D7560CCA}" destId="{050D8552-702E-47AA-BE24-0E1C2236735E}" srcOrd="0" destOrd="0" presId="urn:microsoft.com/office/officeart/2005/8/layout/hList1"/>
    <dgm:cxn modelId="{F6F15637-9CF4-49A9-8F45-4420228CEAAE}" type="presOf" srcId="{E0D71B64-3CEB-4E59-89DA-AC68CD35120A}" destId="{ED006DD2-AE0A-458F-BFE8-32A720129F08}" srcOrd="0" destOrd="1" presId="urn:microsoft.com/office/officeart/2005/8/layout/hList1"/>
    <dgm:cxn modelId="{1EB6B03C-FA23-418B-8194-03781788BB88}" srcId="{37E43952-D702-4CC0-8866-C84FEEF1706C}" destId="{C4C76001-31AA-4E08-A4F1-B1006B56E40A}" srcOrd="2" destOrd="0" parTransId="{7D457FC6-787B-48F7-B373-D7E32F7BEA3B}" sibTransId="{984D42B9-5FC4-4768-9E05-3FA799144A33}"/>
    <dgm:cxn modelId="{CF19BF3D-C04C-4434-9B5C-73A325040524}" type="presOf" srcId="{BEEFD84E-3CC3-48B0-8460-296DF9FF4FC1}" destId="{4F910F50-0E2B-4518-A935-7BE7611BDD12}" srcOrd="0" destOrd="0" presId="urn:microsoft.com/office/officeart/2005/8/layout/hList1"/>
    <dgm:cxn modelId="{0E28F75C-2F98-4C17-864E-5A4A50AB1C71}" type="presOf" srcId="{DA5F3CEE-1B84-458C-B6BC-9526F81C90FF}" destId="{ED006DD2-AE0A-458F-BFE8-32A720129F08}" srcOrd="0" destOrd="4" presId="urn:microsoft.com/office/officeart/2005/8/layout/hList1"/>
    <dgm:cxn modelId="{511CC95D-7D3B-48D5-9FFE-17BE9FA2F96E}" srcId="{37E43952-D702-4CC0-8866-C84FEEF1706C}" destId="{E0D71B64-3CEB-4E59-89DA-AC68CD35120A}" srcOrd="1" destOrd="0" parTransId="{3069FA40-E8AE-4DE7-BFC7-D8B993B18AA6}" sibTransId="{8EFBD1D4-293B-4272-A819-FE2840FA3EB0}"/>
    <dgm:cxn modelId="{CA5F5660-5478-44A5-B2CB-B2D4FC255B1C}" srcId="{685E0703-B7AC-4031-91FF-980765FC35C7}" destId="{9A63020A-146D-41A7-92B7-0A4F0A2FB47E}" srcOrd="2" destOrd="0" parTransId="{62B6AD67-C14D-4A6E-9D0F-AFD91AC1FEEC}" sibTransId="{69C24F44-9356-4AFE-8583-7BBEF9D07346}"/>
    <dgm:cxn modelId="{C870BA65-EFBC-4A82-9C35-12CB121D6C76}" srcId="{685E0703-B7AC-4031-91FF-980765FC35C7}" destId="{C0C0326A-ED05-4862-B067-E94DA8DB556F}" srcOrd="3" destOrd="0" parTransId="{E0C61ECE-B139-4150-B9F5-E74C427330E3}" sibTransId="{F970923B-63AB-4946-A417-97615BCB2A63}"/>
    <dgm:cxn modelId="{9AF80966-916C-47BE-ABFF-DDB8FADB48DE}" srcId="{685E0703-B7AC-4031-91FF-980765FC35C7}" destId="{37E43952-D702-4CC0-8866-C84FEEF1706C}" srcOrd="1" destOrd="0" parTransId="{875D2D76-9980-40E5-91BA-8DCCA8141CDA}" sibTransId="{B2775513-7000-4EFD-B203-447B56E30A3B}"/>
    <dgm:cxn modelId="{77BBEB50-2B2A-4976-985F-DB32BA95EA5A}" type="presOf" srcId="{9D64874F-8AFD-4FFA-9CD9-DF5F95AF67BD}" destId="{4F910F50-0E2B-4518-A935-7BE7611BDD12}" srcOrd="0" destOrd="4" presId="urn:microsoft.com/office/officeart/2005/8/layout/hList1"/>
    <dgm:cxn modelId="{11F23671-E2D0-4CF0-9496-7C0FD5CC29D4}" srcId="{9A63020A-146D-41A7-92B7-0A4F0A2FB47E}" destId="{06956D97-9FC6-4629-8F13-F2B7251CE5B5}" srcOrd="0" destOrd="0" parTransId="{2C929C52-5A25-4CEF-BFE2-27E8DE853E70}" sibTransId="{55E3575D-C14E-46E8-B284-82AE54A440E7}"/>
    <dgm:cxn modelId="{4DAE7754-1F79-425B-807F-218B63F35CAA}" type="presOf" srcId="{E9015960-3246-4E4F-8C9F-72AD33D39A55}" destId="{9A007E48-884C-449D-A2A3-08AF25B2997A}" srcOrd="0" destOrd="1" presId="urn:microsoft.com/office/officeart/2005/8/layout/hList1"/>
    <dgm:cxn modelId="{F2508A54-DFAD-4500-BECE-911D808DEFFD}" srcId="{9A63020A-146D-41A7-92B7-0A4F0A2FB47E}" destId="{8660C1D9-BDFE-467E-91B3-599721351CA7}" srcOrd="3" destOrd="0" parTransId="{791EE7AE-3632-488A-A5D2-DCA16A5C5215}" sibTransId="{B6769E0D-930D-41DB-994F-0379C337C319}"/>
    <dgm:cxn modelId="{11C2A977-B9D6-46A7-AE56-D392A30B760E}" type="presOf" srcId="{C4C76001-31AA-4E08-A4F1-B1006B56E40A}" destId="{ED006DD2-AE0A-458F-BFE8-32A720129F08}" srcOrd="0" destOrd="2" presId="urn:microsoft.com/office/officeart/2005/8/layout/hList1"/>
    <dgm:cxn modelId="{31CE5379-E482-4327-B44C-3E9C270AB204}" srcId="{C0C0326A-ED05-4862-B067-E94DA8DB556F}" destId="{DA5084A5-3ACC-4D0B-B0EC-D6C2C6B8D8B3}" srcOrd="1" destOrd="0" parTransId="{72CB53A1-D7E9-4350-B3CC-1B38BABA689C}" sibTransId="{6D1D8879-3EF0-468C-A9AC-066C16013722}"/>
    <dgm:cxn modelId="{8CEC0398-DEF1-49E2-85E3-FC056923653B}" type="presOf" srcId="{685E0703-B7AC-4031-91FF-980765FC35C7}" destId="{FB53C80E-7F10-48FF-917D-B743DA38665D}" srcOrd="0" destOrd="0" presId="urn:microsoft.com/office/officeart/2005/8/layout/hList1"/>
    <dgm:cxn modelId="{008520A6-3773-456E-830D-5D9ACBA88298}" type="presOf" srcId="{06956D97-9FC6-4629-8F13-F2B7251CE5B5}" destId="{1E7B9FCA-C268-44D3-B43D-538EF2E1E04B}" srcOrd="0" destOrd="0" presId="urn:microsoft.com/office/officeart/2005/8/layout/hList1"/>
    <dgm:cxn modelId="{BECBF1B0-5DEA-4DAA-84CD-B21EF1DECFEA}" type="presOf" srcId="{5B89B12D-3559-4DB3-B16E-B1361F5B5C09}" destId="{9A007E48-884C-449D-A2A3-08AF25B2997A}" srcOrd="0" destOrd="0" presId="urn:microsoft.com/office/officeart/2005/8/layout/hList1"/>
    <dgm:cxn modelId="{CEC278B4-2EDB-43AE-9E09-5E4609E0160C}" srcId="{37E43952-D702-4CC0-8866-C84FEEF1706C}" destId="{DA5F3CEE-1B84-458C-B6BC-9526F81C90FF}" srcOrd="4" destOrd="0" parTransId="{B4B7999E-CA88-4FEA-87B2-01C1AC91F0D7}" sibTransId="{18A60C03-1239-42AB-BAE5-6CA57C16FFCE}"/>
    <dgm:cxn modelId="{12F6C6C2-59A7-4A47-9FDF-0E67174987EF}" srcId="{C0C0326A-ED05-4862-B067-E94DA8DB556F}" destId="{6DCE36C0-5ED7-4D3A-ABDC-51C0E5AF3ACA}" srcOrd="2" destOrd="0" parTransId="{5A058DD8-186C-46B4-9E90-07FCD8E80BF9}" sibTransId="{A35DF34B-9F95-4EBF-BC93-DC5C6D8081A7}"/>
    <dgm:cxn modelId="{01750AD9-3538-49FF-9139-48886F0B8A56}" type="presOf" srcId="{9A63020A-146D-41A7-92B7-0A4F0A2FB47E}" destId="{551D8683-0A15-4B18-9F8C-C497F7F5DF50}" srcOrd="0" destOrd="0" presId="urn:microsoft.com/office/officeart/2005/8/layout/hList1"/>
    <dgm:cxn modelId="{1ADBDCDB-A336-4888-8971-C8F13CDE72FC}" type="presOf" srcId="{37E43952-D702-4CC0-8866-C84FEEF1706C}" destId="{C56A8753-A9CE-48B2-AEA7-BC25B7043DAC}" srcOrd="0" destOrd="0" presId="urn:microsoft.com/office/officeart/2005/8/layout/hList1"/>
    <dgm:cxn modelId="{ADE443E6-DE12-4911-8CFF-7B3914A52965}" type="presOf" srcId="{2ECDA9C8-ECEC-425C-9B9E-42E90270EBFF}" destId="{ED006DD2-AE0A-458F-BFE8-32A720129F08}" srcOrd="0" destOrd="3" presId="urn:microsoft.com/office/officeart/2005/8/layout/hList1"/>
    <dgm:cxn modelId="{9CC214E8-77B8-4138-A756-72EE9A50A070}" srcId="{F4D60FA4-4A54-49F7-BCAB-9365D7560CCA}" destId="{E9015960-3246-4E4F-8C9F-72AD33D39A55}" srcOrd="1" destOrd="0" parTransId="{E4944457-FA09-4E6B-A231-22B4C1DB9C40}" sibTransId="{C3FB06D0-B19C-4E11-8EA0-8F524C78E7B0}"/>
    <dgm:cxn modelId="{448BEAF1-9CB3-4AFC-93AB-18AD81B489EB}" srcId="{685E0703-B7AC-4031-91FF-980765FC35C7}" destId="{F4D60FA4-4A54-49F7-BCAB-9365D7560CCA}" srcOrd="0" destOrd="0" parTransId="{69BAF1B4-1C38-4E4B-838F-1BB8762F153F}" sibTransId="{7424C584-DC8D-449C-BC73-83E9F6718B6F}"/>
    <dgm:cxn modelId="{0B78FEF2-0AB8-4342-A499-5A9D1E4C3448}" type="presOf" srcId="{359046D9-6F40-4D5B-B60A-37162AD8038B}" destId="{1E7B9FCA-C268-44D3-B43D-538EF2E1E04B}" srcOrd="0" destOrd="4" presId="urn:microsoft.com/office/officeart/2005/8/layout/hList1"/>
    <dgm:cxn modelId="{EAB46FF3-06F1-409F-A159-EEC2357992E4}" srcId="{C0C0326A-ED05-4862-B067-E94DA8DB556F}" destId="{8B5E2750-EFC3-4D6A-AC72-3886FDBD4F8E}" srcOrd="3" destOrd="0" parTransId="{A875C1D0-269A-4280-8A6B-EB6ED5E62631}" sibTransId="{314EFCEF-8640-480F-B432-1D47AE6288EC}"/>
    <dgm:cxn modelId="{ACE1EBF3-8619-48BE-B0F8-00A984A1CE0D}" srcId="{9A63020A-146D-41A7-92B7-0A4F0A2FB47E}" destId="{A017F166-FDEF-4E0C-801C-02BED456C5EE}" srcOrd="1" destOrd="0" parTransId="{F98CF903-DED6-4F69-99EE-A93B37E350D5}" sibTransId="{B0BBFB6B-4DA8-461A-BE7F-B8C605FDC1C0}"/>
    <dgm:cxn modelId="{66A91DF4-AAD0-4A84-88B9-36974DA92BF3}" type="presOf" srcId="{967E1AF4-5B75-491F-AA6F-D0566B924AB5}" destId="{1E7B9FCA-C268-44D3-B43D-538EF2E1E04B}" srcOrd="0" destOrd="5" presId="urn:microsoft.com/office/officeart/2005/8/layout/hList1"/>
    <dgm:cxn modelId="{624876F5-5CF6-44E0-815E-027E9637E183}" srcId="{9A63020A-146D-41A7-92B7-0A4F0A2FB47E}" destId="{359046D9-6F40-4D5B-B60A-37162AD8038B}" srcOrd="4" destOrd="0" parTransId="{EE6AB508-D92A-4542-89B6-59E83FEDC95C}" sibTransId="{23378728-214D-4059-A4AF-AE8928C8F03C}"/>
    <dgm:cxn modelId="{AE3A26F6-4917-423B-BF6F-E2DB26CA9672}" srcId="{37E43952-D702-4CC0-8866-C84FEEF1706C}" destId="{2ECDA9C8-ECEC-425C-9B9E-42E90270EBFF}" srcOrd="3" destOrd="0" parTransId="{51F5B84D-77F9-481B-BD3B-D04ED2491321}" sibTransId="{4B2F3F7F-BFCE-48B1-8B6F-9780406D834B}"/>
    <dgm:cxn modelId="{CF9A28F7-9149-4674-8E3B-10BC31E4C36B}" type="presOf" srcId="{8B5E2750-EFC3-4D6A-AC72-3886FDBD4F8E}" destId="{4F910F50-0E2B-4518-A935-7BE7611BDD12}" srcOrd="0" destOrd="3" presId="urn:microsoft.com/office/officeart/2005/8/layout/hList1"/>
    <dgm:cxn modelId="{BE3C02FB-9F4A-4E91-AE24-2472CA2A6CBA}" type="presOf" srcId="{8660C1D9-BDFE-467E-91B3-599721351CA7}" destId="{1E7B9FCA-C268-44D3-B43D-538EF2E1E04B}" srcOrd="0" destOrd="3" presId="urn:microsoft.com/office/officeart/2005/8/layout/hList1"/>
    <dgm:cxn modelId="{C150AEFD-383C-4DB3-AEAB-BA7A9EFDD662}" type="presOf" srcId="{DA5084A5-3ACC-4D0B-B0EC-D6C2C6B8D8B3}" destId="{4F910F50-0E2B-4518-A935-7BE7611BDD12}" srcOrd="0" destOrd="1" presId="urn:microsoft.com/office/officeart/2005/8/layout/hList1"/>
    <dgm:cxn modelId="{045C02B0-1BFD-445A-939D-FB4DF632A92F}" type="presParOf" srcId="{FB53C80E-7F10-48FF-917D-B743DA38665D}" destId="{6F80A297-5430-4CD2-A58C-15E4B879FC25}" srcOrd="0" destOrd="0" presId="urn:microsoft.com/office/officeart/2005/8/layout/hList1"/>
    <dgm:cxn modelId="{61C083E8-0E99-4AE7-820E-A3877861070A}" type="presParOf" srcId="{6F80A297-5430-4CD2-A58C-15E4B879FC25}" destId="{050D8552-702E-47AA-BE24-0E1C2236735E}" srcOrd="0" destOrd="0" presId="urn:microsoft.com/office/officeart/2005/8/layout/hList1"/>
    <dgm:cxn modelId="{377175D0-3D5E-43A0-A74E-F3FE8FFB6310}" type="presParOf" srcId="{6F80A297-5430-4CD2-A58C-15E4B879FC25}" destId="{9A007E48-884C-449D-A2A3-08AF25B2997A}" srcOrd="1" destOrd="0" presId="urn:microsoft.com/office/officeart/2005/8/layout/hList1"/>
    <dgm:cxn modelId="{B781FF7D-E349-4423-BAD2-781991CA7BBE}" type="presParOf" srcId="{FB53C80E-7F10-48FF-917D-B743DA38665D}" destId="{BFD062B8-1448-4641-877C-4CE043DC732F}" srcOrd="1" destOrd="0" presId="urn:microsoft.com/office/officeart/2005/8/layout/hList1"/>
    <dgm:cxn modelId="{B2A6B9F0-FC5E-4DF0-9651-4083B4FDDE89}" type="presParOf" srcId="{FB53C80E-7F10-48FF-917D-B743DA38665D}" destId="{F29F09B4-A29B-4418-B882-A89AE994AE27}" srcOrd="2" destOrd="0" presId="urn:microsoft.com/office/officeart/2005/8/layout/hList1"/>
    <dgm:cxn modelId="{92F9AD2D-D16E-45C8-920D-14EA8B9EE20C}" type="presParOf" srcId="{F29F09B4-A29B-4418-B882-A89AE994AE27}" destId="{C56A8753-A9CE-48B2-AEA7-BC25B7043DAC}" srcOrd="0" destOrd="0" presId="urn:microsoft.com/office/officeart/2005/8/layout/hList1"/>
    <dgm:cxn modelId="{5823C6F8-7534-444F-BFDA-79CC317A5B77}" type="presParOf" srcId="{F29F09B4-A29B-4418-B882-A89AE994AE27}" destId="{ED006DD2-AE0A-458F-BFE8-32A720129F08}" srcOrd="1" destOrd="0" presId="urn:microsoft.com/office/officeart/2005/8/layout/hList1"/>
    <dgm:cxn modelId="{93DD1A1A-97F6-45C9-94FB-E92F78517233}" type="presParOf" srcId="{FB53C80E-7F10-48FF-917D-B743DA38665D}" destId="{CC1D21BA-6CC9-4010-A323-FB14146E53EB}" srcOrd="3" destOrd="0" presId="urn:microsoft.com/office/officeart/2005/8/layout/hList1"/>
    <dgm:cxn modelId="{125D4CCB-E55A-4398-BFB6-E10EA944962E}" type="presParOf" srcId="{FB53C80E-7F10-48FF-917D-B743DA38665D}" destId="{E67F661E-2E62-498C-9096-23E06AF30E20}" srcOrd="4" destOrd="0" presId="urn:microsoft.com/office/officeart/2005/8/layout/hList1"/>
    <dgm:cxn modelId="{450AA2BA-BF5E-48C7-B400-79E3FFE15E8B}" type="presParOf" srcId="{E67F661E-2E62-498C-9096-23E06AF30E20}" destId="{551D8683-0A15-4B18-9F8C-C497F7F5DF50}" srcOrd="0" destOrd="0" presId="urn:microsoft.com/office/officeart/2005/8/layout/hList1"/>
    <dgm:cxn modelId="{E31FC157-CDF9-4C69-9051-F267F9A935D9}" type="presParOf" srcId="{E67F661E-2E62-498C-9096-23E06AF30E20}" destId="{1E7B9FCA-C268-44D3-B43D-538EF2E1E04B}" srcOrd="1" destOrd="0" presId="urn:microsoft.com/office/officeart/2005/8/layout/hList1"/>
    <dgm:cxn modelId="{B5AF1BA7-1033-46EC-B5C1-1D17A1027E51}" type="presParOf" srcId="{FB53C80E-7F10-48FF-917D-B743DA38665D}" destId="{D4ECBF73-5377-46D6-88FF-1C11AA4D1A77}" srcOrd="5" destOrd="0" presId="urn:microsoft.com/office/officeart/2005/8/layout/hList1"/>
    <dgm:cxn modelId="{D648E56F-83B4-45F7-B860-5A398CA87DDF}" type="presParOf" srcId="{FB53C80E-7F10-48FF-917D-B743DA38665D}" destId="{EE2F3729-EEEB-4A78-9416-A970D918E593}" srcOrd="6" destOrd="0" presId="urn:microsoft.com/office/officeart/2005/8/layout/hList1"/>
    <dgm:cxn modelId="{F57118B4-66BD-4265-861F-32201D54D184}" type="presParOf" srcId="{EE2F3729-EEEB-4A78-9416-A970D918E593}" destId="{240DCBE5-B5D7-4588-AE57-2E8938DE9758}" srcOrd="0" destOrd="0" presId="urn:microsoft.com/office/officeart/2005/8/layout/hList1"/>
    <dgm:cxn modelId="{C31369C5-62CF-4CA2-B898-087CBAFC0CCB}" type="presParOf" srcId="{EE2F3729-EEEB-4A78-9416-A970D918E593}" destId="{4F910F50-0E2B-4518-A935-7BE7611BDD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D8552-702E-47AA-BE24-0E1C2236735E}">
      <dsp:nvSpPr>
        <dsp:cNvPr id="0" name=""/>
        <dsp:cNvSpPr/>
      </dsp:nvSpPr>
      <dsp:spPr>
        <a:xfrm>
          <a:off x="3486" y="1319922"/>
          <a:ext cx="2096271" cy="316800"/>
        </a:xfrm>
        <a:prstGeom prst="rect">
          <a:avLst/>
        </a:prstGeom>
        <a:solidFill>
          <a:srgbClr val="1CADE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До</a:t>
          </a:r>
          <a:endParaRPr lang="en-US" sz="1100" b="1" kern="1200" dirty="0"/>
        </a:p>
      </dsp:txBody>
      <dsp:txXfrm>
        <a:off x="3486" y="1319922"/>
        <a:ext cx="2096271" cy="316800"/>
      </dsp:txXfrm>
    </dsp:sp>
    <dsp:sp modelId="{9A007E48-884C-449D-A2A3-08AF25B2997A}">
      <dsp:nvSpPr>
        <dsp:cNvPr id="0" name=""/>
        <dsp:cNvSpPr/>
      </dsp:nvSpPr>
      <dsp:spPr>
        <a:xfrm>
          <a:off x="3486" y="1636722"/>
          <a:ext cx="2096271" cy="3094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Иметь представление о численности МСП страны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Понимание разнородности МСП</a:t>
          </a:r>
          <a:endParaRPr lang="en-US" sz="1100" kern="1200" dirty="0"/>
        </a:p>
      </dsp:txBody>
      <dsp:txXfrm>
        <a:off x="3486" y="1636722"/>
        <a:ext cx="2096271" cy="3094397"/>
      </dsp:txXfrm>
    </dsp:sp>
    <dsp:sp modelId="{C56A8753-A9CE-48B2-AEA7-BC25B7043DAC}">
      <dsp:nvSpPr>
        <dsp:cNvPr id="0" name=""/>
        <dsp:cNvSpPr/>
      </dsp:nvSpPr>
      <dsp:spPr>
        <a:xfrm>
          <a:off x="2393236" y="1319922"/>
          <a:ext cx="2096271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Разработка/проектирование?</a:t>
          </a:r>
          <a:endParaRPr lang="en-US" sz="1100" b="1" kern="1200" dirty="0"/>
        </a:p>
      </dsp:txBody>
      <dsp:txXfrm>
        <a:off x="2393236" y="1319922"/>
        <a:ext cx="2096271" cy="316800"/>
      </dsp:txXfrm>
    </dsp:sp>
    <dsp:sp modelId="{ED006DD2-AE0A-458F-BFE8-32A720129F08}">
      <dsp:nvSpPr>
        <dsp:cNvPr id="0" name=""/>
        <dsp:cNvSpPr/>
      </dsp:nvSpPr>
      <dsp:spPr>
        <a:xfrm>
          <a:off x="2393236" y="1636722"/>
          <a:ext cx="2096271" cy="3094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Привлечь МСП на раннем этапе в процесс принятия решений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Включить все проекты и существующие нормативные правовые акты, но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Установить пороги соразмерности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Разработать руководство для разработчиков политики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Тест МСП должен отражать рамки регулирующих органов страны и МСП.</a:t>
          </a:r>
          <a:endParaRPr lang="en-US" sz="1100" kern="1200" dirty="0"/>
        </a:p>
      </dsp:txBody>
      <dsp:txXfrm>
        <a:off x="2393236" y="1636722"/>
        <a:ext cx="2096271" cy="3094397"/>
      </dsp:txXfrm>
    </dsp:sp>
    <dsp:sp modelId="{551D8683-0A15-4B18-9F8C-C497F7F5DF50}">
      <dsp:nvSpPr>
        <dsp:cNvPr id="0" name=""/>
        <dsp:cNvSpPr/>
      </dsp:nvSpPr>
      <dsp:spPr>
        <a:xfrm>
          <a:off x="4782986" y="1319922"/>
          <a:ext cx="2096271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В течение</a:t>
          </a:r>
          <a:endParaRPr lang="en-US" sz="1100" b="1" kern="1200" dirty="0"/>
        </a:p>
      </dsp:txBody>
      <dsp:txXfrm>
        <a:off x="4782986" y="1319922"/>
        <a:ext cx="2096271" cy="316800"/>
      </dsp:txXfrm>
    </dsp:sp>
    <dsp:sp modelId="{1E7B9FCA-C268-44D3-B43D-538EF2E1E04B}">
      <dsp:nvSpPr>
        <dsp:cNvPr id="0" name=""/>
        <dsp:cNvSpPr/>
      </dsp:nvSpPr>
      <dsp:spPr>
        <a:xfrm>
          <a:off x="4782986" y="1636722"/>
          <a:ext cx="2096271" cy="3094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Актуальность МСП для достижения целей политики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Выявление потенциально затрагиваемых (групп) МСП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Активно взаимодействовать и консультироваться с различными субъектами МСП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Выйти за рамки оценки затрат и выгод. Включить оценку рисков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Учитывать кумулятивное влияние существующих нормативных правовых актов, правоприменения и затрат на обнародование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Свести к минимуму непропорциональное воздействие на МСП</a:t>
          </a:r>
          <a:endParaRPr lang="en-US" sz="1100" kern="1200" dirty="0"/>
        </a:p>
      </dsp:txBody>
      <dsp:txXfrm>
        <a:off x="4782986" y="1636722"/>
        <a:ext cx="2096271" cy="3094397"/>
      </dsp:txXfrm>
    </dsp:sp>
    <dsp:sp modelId="{240DCBE5-B5D7-4588-AE57-2E8938DE9758}">
      <dsp:nvSpPr>
        <dsp:cNvPr id="0" name=""/>
        <dsp:cNvSpPr/>
      </dsp:nvSpPr>
      <dsp:spPr>
        <a:xfrm>
          <a:off x="7172735" y="1319922"/>
          <a:ext cx="2096271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После</a:t>
          </a:r>
          <a:endParaRPr lang="en-US" sz="1100" b="1" kern="1200" dirty="0"/>
        </a:p>
      </dsp:txBody>
      <dsp:txXfrm>
        <a:off x="7172735" y="1319922"/>
        <a:ext cx="2096271" cy="316800"/>
      </dsp:txXfrm>
    </dsp:sp>
    <dsp:sp modelId="{4F910F50-0E2B-4518-A935-7BE7611BDD12}">
      <dsp:nvSpPr>
        <dsp:cNvPr id="0" name=""/>
        <dsp:cNvSpPr/>
      </dsp:nvSpPr>
      <dsp:spPr>
        <a:xfrm>
          <a:off x="7172735" y="1636722"/>
          <a:ext cx="2096271" cy="3094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Надзор за тестом МСП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Использовать результаты для информирования об окончательном нормативном правовом акте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Использовать инновационные формы обнародования нормативных правовых актов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Мониторинг правовых исключений и смягчающих мер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Проверка эффективности теста</a:t>
          </a:r>
          <a:endParaRPr lang="en-US" sz="1100" kern="1200" dirty="0"/>
        </a:p>
      </dsp:txBody>
      <dsp:txXfrm>
        <a:off x="7172735" y="1636722"/>
        <a:ext cx="2096271" cy="309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291DB-EBAA-4668-8E2D-57F4D6FF0208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13CC0-3754-47A7-8F5B-4A343B0A0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94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13CC0-3754-47A7-8F5B-4A343B0A08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8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3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13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3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50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90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6256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0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6256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34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6256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65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35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1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3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0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50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60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1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289C2-C5DE-46BE-89DC-42A99C019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1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6256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13CC0-3754-47A7-8F5B-4A343B0A08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3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86A7-8967-4A5C-81E0-818BF6B11765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69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E00B-857B-4D57-AE61-66AB045B3460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932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74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12634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243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78777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88870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76242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44723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7809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80050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778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6FB-33F9-48FC-8CA2-10518DDAB88C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833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1144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69297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2664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9775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20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56752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47723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94129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13633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048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46155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53718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573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39891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8228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2754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4267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15040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17152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46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905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95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345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42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994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697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0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478-663B-4239-B353-40895330D12A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460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14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839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396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8144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01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8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2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301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46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1373-CDB5-4648-A6A6-1C1D1F9A0A85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56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426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9957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476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384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87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1339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162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4886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980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425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F887-0AB7-481C-8683-D09B076EB7BA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173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1835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0148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91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0781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5615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4502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2392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904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0474-F14D-4AE9-AADE-5D7A518A3F38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1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5902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9895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242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106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9116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503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171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9319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016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209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4EA-6491-42D4-AE28-3DC6DB049D8E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812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4246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961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2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7487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21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718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9698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67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6466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37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22E-6483-4B50-B806-F5B79070AC47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49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228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9646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055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3642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6565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2729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3083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9868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0165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053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6236-4B87-4ED6-8159-12C014AEB97C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921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887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97523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71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12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8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234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1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90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849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635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FEEF-3304-438A-823A-7133D9DF7F9D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9382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3199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90265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807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948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567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59142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9459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85127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9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05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50" Type="http://schemas.openxmlformats.org/officeDocument/2006/relationships/slideLayout" Target="../slideLayouts/slideLayout120.xml"/><Relationship Id="rId5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23.xml"/><Relationship Id="rId5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7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5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78.xml"/><Relationship Id="rId5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Relationship Id="rId54" Type="http://schemas.openxmlformats.org/officeDocument/2006/relationships/slideLayout" Target="../slideLayouts/slideLayout12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5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52" Type="http://schemas.openxmlformats.org/officeDocument/2006/relationships/slideLayout" Target="../slideLayouts/slideLayout122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4997-66AD-47C7-8719-87FF6887899D}" type="datetime1">
              <a:rPr lang="en-GB" smtClean="0"/>
              <a:t>28/01/2023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4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0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  <p:sldLayoutId id="2147483824" r:id="rId34"/>
    <p:sldLayoutId id="2147483825" r:id="rId35"/>
    <p:sldLayoutId id="2147483826" r:id="rId36"/>
    <p:sldLayoutId id="2147483827" r:id="rId37"/>
    <p:sldLayoutId id="2147483828" r:id="rId38"/>
    <p:sldLayoutId id="2147483829" r:id="rId39"/>
    <p:sldLayoutId id="2147483830" r:id="rId40"/>
    <p:sldLayoutId id="2147483831" r:id="rId41"/>
    <p:sldLayoutId id="2147483832" r:id="rId42"/>
    <p:sldLayoutId id="2147483833" r:id="rId43"/>
    <p:sldLayoutId id="2147483834" r:id="rId44"/>
    <p:sldLayoutId id="2147483835" r:id="rId45"/>
    <p:sldLayoutId id="2147483836" r:id="rId46"/>
    <p:sldLayoutId id="2147483837" r:id="rId47"/>
    <p:sldLayoutId id="2147483838" r:id="rId48"/>
    <p:sldLayoutId id="2147483839" r:id="rId49"/>
    <p:sldLayoutId id="2147483840" r:id="rId50"/>
    <p:sldLayoutId id="2147483841" r:id="rId51"/>
    <p:sldLayoutId id="2147483842" r:id="rId52"/>
    <p:sldLayoutId id="2147483843" r:id="rId53"/>
    <p:sldLayoutId id="2147483844" r:id="rId54"/>
    <p:sldLayoutId id="2147483845" r:id="rId55"/>
    <p:sldLayoutId id="2147483846" r:id="rId56"/>
    <p:sldLayoutId id="2147483847" r:id="rId57"/>
    <p:sldLayoutId id="2147483848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DB0E1-CE4F-41FA-B3FF-63D1E20D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19580-0E6C-47C4-89EE-00AB2F253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86" t="33628"/>
          <a:stretch/>
        </p:blipFill>
        <p:spPr>
          <a:xfrm>
            <a:off x="9627078" y="3053751"/>
            <a:ext cx="2564921" cy="6027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B0130-0A00-4996-8C4A-F8ADFD9B1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049" y="5972628"/>
            <a:ext cx="1675501" cy="566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4D55A4-9BA5-46F9-980F-92FBDE8F4F5B}"/>
              </a:ext>
            </a:extLst>
          </p:cNvPr>
          <p:cNvSpPr txBox="1"/>
          <p:nvPr/>
        </p:nvSpPr>
        <p:spPr>
          <a:xfrm>
            <a:off x="2135036" y="5042940"/>
            <a:ext cx="89585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en-US" sz="3000" dirty="0">
                <a:solidFill>
                  <a:srgbClr val="0B1E2D"/>
                </a:solidFill>
                <a:latin typeface="Avenir Next LT Pro" panose="020B0604020202020204" pitchFamily="34" charset="0"/>
              </a:rPr>
              <a:t>Учет фактора малого и среднего предпринимательства (МСП) при правовом регулировании</a:t>
            </a:r>
            <a:endParaRPr lang="en-GB" altLang="en-US" sz="3000" dirty="0">
              <a:solidFill>
                <a:srgbClr val="0B1E2D"/>
              </a:solidFill>
              <a:latin typeface="Avenir Next LT Pro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DEA20C9-AA09-4E13-8569-F053710FC146}"/>
              </a:ext>
            </a:extLst>
          </p:cNvPr>
          <p:cNvSpPr txBox="1">
            <a:spLocks/>
          </p:cNvSpPr>
          <p:nvPr/>
        </p:nvSpPr>
        <p:spPr bwMode="auto">
          <a:xfrm>
            <a:off x="0" y="6538912"/>
            <a:ext cx="8338804" cy="1913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en-US" sz="2000" b="1" dirty="0">
                <a:solidFill>
                  <a:srgbClr val="0B1E2D"/>
                </a:solidFill>
                <a:latin typeface="Avenir Next LT Pro Light" panose="020B0604020202020204" pitchFamily="34" charset="0"/>
              </a:rPr>
              <a:t>Ренни Рейес, консультант, Отдел регуляторной политики, ОЭСР</a:t>
            </a:r>
            <a:endParaRPr lang="es-ES" altLang="en-US" sz="2000" b="1" dirty="0">
              <a:solidFill>
                <a:srgbClr val="0B1E2D"/>
              </a:solidFill>
              <a:latin typeface="Avenir Next LT Pro Light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E6474A-8DA4-4CEA-A2AB-721928F9E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963" y="0"/>
            <a:ext cx="8791575" cy="511492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FADFC88-6661-4C55-AE8B-26D6590572D4}"/>
              </a:ext>
            </a:extLst>
          </p:cNvPr>
          <p:cNvSpPr txBox="1">
            <a:spLocks/>
          </p:cNvSpPr>
          <p:nvPr/>
        </p:nvSpPr>
        <p:spPr bwMode="auto">
          <a:xfrm>
            <a:off x="9982200" y="77548"/>
            <a:ext cx="8338804" cy="1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en-US" sz="1800" dirty="0">
                <a:solidFill>
                  <a:srgbClr val="0B1E2D"/>
                </a:solidFill>
                <a:latin typeface="Avenir Next LT Pro Light" panose="020B0304020202020204" pitchFamily="34" charset="0"/>
              </a:rPr>
              <a:t>18 января 2023г.</a:t>
            </a:r>
            <a:endParaRPr lang="es-ES" altLang="en-US" sz="1800" dirty="0">
              <a:solidFill>
                <a:srgbClr val="0B1E2D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6" y="-10909"/>
            <a:ext cx="9221066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Привлечение заинтересованных сторон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6836291" y="1510835"/>
            <a:ext cx="4867684" cy="460515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594" lvl="0" indent="-228594" algn="just" defTabSz="1219170">
              <a:spcBef>
                <a:spcPts val="1200"/>
              </a:spcBef>
              <a:spcAft>
                <a:spcPts val="1800"/>
              </a:spcAft>
              <a:buClr>
                <a:srgbClr val="00B050"/>
              </a:buClr>
              <a:buFont typeface="Arial" panose="020B0604020202020204" pitchFamily="34" charset="0"/>
              <a:buChar char="»"/>
              <a:defRPr/>
            </a:pPr>
            <a:r>
              <a:rPr lang="ru-RU" sz="2000" kern="0" dirty="0">
                <a:solidFill>
                  <a:srgbClr val="2683C6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Разработчики политики находятся в привилегированном положении для  </a:t>
            </a:r>
            <a:r>
              <a:rPr lang="ru-RU" sz="2000" b="1" kern="0" dirty="0">
                <a:solidFill>
                  <a:srgbClr val="2683C6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направления участия и внимания заинтересованных сторон </a:t>
            </a:r>
            <a:r>
              <a:rPr lang="ru-RU" sz="2000" kern="0" dirty="0">
                <a:solidFill>
                  <a:srgbClr val="2683C6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туда, где и когда это больше всего необходимо для поддержки разработки политики.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594" lvl="0" indent="-228594" algn="just" defTabSz="1219170">
              <a:spcBef>
                <a:spcPts val="1200"/>
              </a:spcBef>
              <a:spcAft>
                <a:spcPts val="1800"/>
              </a:spcAft>
              <a:buClr>
                <a:srgbClr val="00B050"/>
              </a:buClr>
              <a:buFont typeface="Arial" panose="020B0604020202020204" pitchFamily="34" charset="0"/>
              <a:buChar char="»"/>
              <a:defRPr/>
            </a:pPr>
            <a:r>
              <a:rPr lang="ru-RU" sz="2000" b="1" kern="0" dirty="0">
                <a:solidFill>
                  <a:srgbClr val="2683C6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Проактивность, планирование, креативность, ловкость, </a:t>
            </a:r>
            <a:r>
              <a:rPr lang="ru-RU" sz="2000" kern="0" dirty="0">
                <a:solidFill>
                  <a:srgbClr val="2683C6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смелость и адаптация требуются при консультации по нормативным правовым актам, чтобы в полной мере воспользоваться обратной связью заинтересованных сторон.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ound Diagonal Corner Rectangle 4">
            <a:extLst>
              <a:ext uri="{FF2B5EF4-FFF2-40B4-BE49-F238E27FC236}">
                <a16:creationId xmlns:a16="http://schemas.microsoft.com/office/drawing/2014/main" id="{22D82A8C-2B91-408A-841D-2933ACB8DA13}"/>
              </a:ext>
            </a:extLst>
          </p:cNvPr>
          <p:cNvSpPr/>
          <p:nvPr/>
        </p:nvSpPr>
        <p:spPr>
          <a:xfrm>
            <a:off x="2840648" y="1149002"/>
            <a:ext cx="2209045" cy="1727454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830605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B168E9-0343-4AF5-89DE-B85A589BDBC2}"/>
              </a:ext>
            </a:extLst>
          </p:cNvPr>
          <p:cNvSpPr txBox="1"/>
          <p:nvPr/>
        </p:nvSpPr>
        <p:spPr>
          <a:xfrm>
            <a:off x="1096384" y="3264154"/>
            <a:ext cx="506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/>
              <a:t>Информация</a:t>
            </a:r>
            <a:endParaRPr lang="en-GB" sz="2400" dirty="0"/>
          </a:p>
        </p:txBody>
      </p:sp>
      <p:pic>
        <p:nvPicPr>
          <p:cNvPr id="18" name="Graphic 17" descr="Group brainstorm">
            <a:extLst>
              <a:ext uri="{FF2B5EF4-FFF2-40B4-BE49-F238E27FC236}">
                <a16:creationId xmlns:a16="http://schemas.microsoft.com/office/drawing/2014/main" id="{594A6A81-BAB0-4A08-BC85-94189B7BE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7970" y="132565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F80179-9A12-4BBC-BD49-9FBC1A31E49B}"/>
              </a:ext>
            </a:extLst>
          </p:cNvPr>
          <p:cNvSpPr txBox="1"/>
          <p:nvPr/>
        </p:nvSpPr>
        <p:spPr>
          <a:xfrm>
            <a:off x="1105915" y="4394295"/>
            <a:ext cx="50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Консультация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99B0F-9856-44D7-9FC6-7E9AAC9A73CE}"/>
              </a:ext>
            </a:extLst>
          </p:cNvPr>
          <p:cNvSpPr txBox="1"/>
          <p:nvPr/>
        </p:nvSpPr>
        <p:spPr>
          <a:xfrm>
            <a:off x="1151224" y="5090874"/>
            <a:ext cx="5012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Взаимодействие</a:t>
            </a:r>
            <a:endParaRPr lang="en-GB" sz="2400" dirty="0"/>
          </a:p>
          <a:p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633B00-A3E9-4A71-8100-FA842F1EF35C}"/>
              </a:ext>
            </a:extLst>
          </p:cNvPr>
          <p:cNvCxnSpPr/>
          <p:nvPr/>
        </p:nvCxnSpPr>
        <p:spPr>
          <a:xfrm>
            <a:off x="6532923" y="1035253"/>
            <a:ext cx="0" cy="523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3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683130" y="65488"/>
            <a:ext cx="11159954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Содействие участию заинтересованных сторон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BD39733-1D9B-4B00-B725-C5DE06F65BF3}"/>
              </a:ext>
            </a:extLst>
          </p:cNvPr>
          <p:cNvSpPr txBox="1">
            <a:spLocks/>
          </p:cNvSpPr>
          <p:nvPr/>
        </p:nvSpPr>
        <p:spPr>
          <a:xfrm>
            <a:off x="822487" y="1657894"/>
            <a:ext cx="10268712" cy="35935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9" name="Graphic 8" descr="Daily calendar">
            <a:extLst>
              <a:ext uri="{FF2B5EF4-FFF2-40B4-BE49-F238E27FC236}">
                <a16:creationId xmlns:a16="http://schemas.microsoft.com/office/drawing/2014/main" id="{64188940-19E3-4BF2-8E45-8A103DD92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508" y="2042134"/>
            <a:ext cx="914400" cy="914400"/>
          </a:xfrm>
          <a:prstGeom prst="rect">
            <a:avLst/>
          </a:prstGeom>
        </p:spPr>
      </p:pic>
      <p:pic>
        <p:nvPicPr>
          <p:cNvPr id="10" name="Graphic 9" descr="Clock">
            <a:extLst>
              <a:ext uri="{FF2B5EF4-FFF2-40B4-BE49-F238E27FC236}">
                <a16:creationId xmlns:a16="http://schemas.microsoft.com/office/drawing/2014/main" id="{244A9B68-2DF9-4D85-BDF1-98B14CD2F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2645" y="1786420"/>
            <a:ext cx="914400" cy="914400"/>
          </a:xfrm>
          <a:prstGeom prst="rect">
            <a:avLst/>
          </a:prstGeom>
        </p:spPr>
      </p:pic>
      <p:pic>
        <p:nvPicPr>
          <p:cNvPr id="11" name="Graphic 10" descr="School boy">
            <a:extLst>
              <a:ext uri="{FF2B5EF4-FFF2-40B4-BE49-F238E27FC236}">
                <a16:creationId xmlns:a16="http://schemas.microsoft.com/office/drawing/2014/main" id="{BD28AF96-B9EA-4E59-969E-AC2401D9B0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1052" y="3415300"/>
            <a:ext cx="1140919" cy="1140919"/>
          </a:xfrm>
          <a:prstGeom prst="rect">
            <a:avLst/>
          </a:prstGeom>
        </p:spPr>
      </p:pic>
      <p:pic>
        <p:nvPicPr>
          <p:cNvPr id="12" name="Graphic 11" descr="School girl">
            <a:extLst>
              <a:ext uri="{FF2B5EF4-FFF2-40B4-BE49-F238E27FC236}">
                <a16:creationId xmlns:a16="http://schemas.microsoft.com/office/drawing/2014/main" id="{42A7F028-96F0-48E3-9051-4B2A6FF97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55416" y="4005946"/>
            <a:ext cx="1140919" cy="1140919"/>
          </a:xfrm>
          <a:prstGeom prst="rect">
            <a:avLst/>
          </a:prstGeom>
        </p:spPr>
      </p:pic>
      <p:pic>
        <p:nvPicPr>
          <p:cNvPr id="13" name="Graphic 12" descr="Work from home house">
            <a:extLst>
              <a:ext uri="{FF2B5EF4-FFF2-40B4-BE49-F238E27FC236}">
                <a16:creationId xmlns:a16="http://schemas.microsoft.com/office/drawing/2014/main" id="{7D1D3FCF-FF09-44A0-B215-5305BCE0C9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5416" y="2956534"/>
            <a:ext cx="1140919" cy="1140919"/>
          </a:xfrm>
          <a:prstGeom prst="rect">
            <a:avLst/>
          </a:prstGeom>
        </p:spPr>
      </p:pic>
      <p:pic>
        <p:nvPicPr>
          <p:cNvPr id="14" name="Graphic 13" descr="Kiosk">
            <a:extLst>
              <a:ext uri="{FF2B5EF4-FFF2-40B4-BE49-F238E27FC236}">
                <a16:creationId xmlns:a16="http://schemas.microsoft.com/office/drawing/2014/main" id="{2686D75E-1979-498D-A195-AF09B59B30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08488" y="2956534"/>
            <a:ext cx="1140919" cy="1140919"/>
          </a:xfrm>
          <a:prstGeom prst="rect">
            <a:avLst/>
          </a:prstGeom>
        </p:spPr>
      </p:pic>
      <p:pic>
        <p:nvPicPr>
          <p:cNvPr id="15" name="Graphic 14" descr="Cloud Computing">
            <a:extLst>
              <a:ext uri="{FF2B5EF4-FFF2-40B4-BE49-F238E27FC236}">
                <a16:creationId xmlns:a16="http://schemas.microsoft.com/office/drawing/2014/main" id="{11C8A4F6-DA7E-4109-BF9A-02DE5C2DD3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06669" y="3920021"/>
            <a:ext cx="1140919" cy="1140919"/>
          </a:xfrm>
          <a:prstGeom prst="rect">
            <a:avLst/>
          </a:prstGeom>
        </p:spPr>
      </p:pic>
      <p:pic>
        <p:nvPicPr>
          <p:cNvPr id="17" name="Graphic 16" descr="Meeting">
            <a:extLst>
              <a:ext uri="{FF2B5EF4-FFF2-40B4-BE49-F238E27FC236}">
                <a16:creationId xmlns:a16="http://schemas.microsoft.com/office/drawing/2014/main" id="{E6A5419A-3922-49B3-88C5-BA3DEA913B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48664" y="2516281"/>
            <a:ext cx="914400" cy="914400"/>
          </a:xfrm>
          <a:prstGeom prst="rect">
            <a:avLst/>
          </a:prstGeom>
        </p:spPr>
      </p:pic>
      <p:pic>
        <p:nvPicPr>
          <p:cNvPr id="22" name="Graphic 21" descr="Group brainstorm">
            <a:extLst>
              <a:ext uri="{FF2B5EF4-FFF2-40B4-BE49-F238E27FC236}">
                <a16:creationId xmlns:a16="http://schemas.microsoft.com/office/drawing/2014/main" id="{0348CB08-DF34-42DB-BF24-DA856F10A8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99643" y="2438396"/>
            <a:ext cx="914400" cy="914400"/>
          </a:xfrm>
          <a:prstGeom prst="rect">
            <a:avLst/>
          </a:prstGeom>
        </p:spPr>
      </p:pic>
      <p:pic>
        <p:nvPicPr>
          <p:cNvPr id="24" name="Content Placeholder 5" descr="Online meeting">
            <a:extLst>
              <a:ext uri="{FF2B5EF4-FFF2-40B4-BE49-F238E27FC236}">
                <a16:creationId xmlns:a16="http://schemas.microsoft.com/office/drawing/2014/main" id="{845D3051-5230-4E1D-9E4D-B6627BA72D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505864" y="331548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4489E0-C28A-4931-A1D0-64DBF69BA7D7}"/>
              </a:ext>
            </a:extLst>
          </p:cNvPr>
          <p:cNvSpPr txBox="1"/>
          <p:nvPr/>
        </p:nvSpPr>
        <p:spPr>
          <a:xfrm>
            <a:off x="89065" y="2956534"/>
            <a:ext cx="502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venir Book" panose="02000503020000020003" pitchFamily="2" charset="0"/>
              </a:rPr>
              <a:t>Ранний контакт с субъектами МСП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8782D-D70B-4981-BC89-E21C92250CB3}"/>
              </a:ext>
            </a:extLst>
          </p:cNvPr>
          <p:cNvSpPr txBox="1"/>
          <p:nvPr/>
        </p:nvSpPr>
        <p:spPr>
          <a:xfrm>
            <a:off x="3798658" y="5131311"/>
            <a:ext cx="8312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latin typeface="Avenir Book" panose="02000503020000020003" pitchFamily="2" charset="0"/>
              </a:rPr>
              <a:t>Активно контактировать с различными субъектами МСП</a:t>
            </a:r>
          </a:p>
          <a:p>
            <a:pPr algn="just"/>
            <a:r>
              <a:rPr lang="ru-RU" sz="2400" dirty="0">
                <a:latin typeface="Avenir Book" panose="02000503020000020003" pitchFamily="2" charset="0"/>
              </a:rPr>
              <a:t>(не только с обычными предпологаемыми субъектами МСП)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93C6B-7EFC-47A3-A722-93FE43881053}"/>
              </a:ext>
            </a:extLst>
          </p:cNvPr>
          <p:cNvSpPr txBox="1"/>
          <p:nvPr/>
        </p:nvSpPr>
        <p:spPr>
          <a:xfrm>
            <a:off x="6434667" y="1593704"/>
            <a:ext cx="575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venir Book" panose="02000503020000020003" pitchFamily="2" charset="0"/>
              </a:rPr>
              <a:t>Адаптировать методологию консультации для нужд МСП</a:t>
            </a:r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571790" y="123342"/>
            <a:ext cx="11594934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Когда взаимодействовать с заинтересованными сторонами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0192" y="1493437"/>
            <a:ext cx="4077323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lvl="0" indent="-285750">
              <a:spcBef>
                <a:spcPct val="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0B1E2D"/>
                </a:solidFill>
                <a:latin typeface="Calibri Light" panose="020F0302020204030204"/>
              </a:rPr>
              <a:t>Слишком поздно = это просто для галочки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lvl="0" indent="-285750">
              <a:spcBef>
                <a:spcPct val="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0B1E2D"/>
                </a:solidFill>
                <a:latin typeface="Calibri Light" panose="020F0302020204030204"/>
              </a:rPr>
              <a:t>Слишком рано = недостаточно информации 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0C9E00-F67C-4A4B-A643-DCFB9467C5D6}"/>
              </a:ext>
            </a:extLst>
          </p:cNvPr>
          <p:cNvSpPr/>
          <p:nvPr/>
        </p:nvSpPr>
        <p:spPr>
          <a:xfrm>
            <a:off x="5023808" y="3022522"/>
            <a:ext cx="5155705" cy="35548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lvl="0" indent="-285750">
              <a:spcBef>
                <a:spcPct val="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0B1E2D"/>
                </a:solidFill>
                <a:latin typeface="Calibri Light" panose="020F0302020204030204"/>
              </a:rPr>
              <a:t>Взаимодействовать на всех этапах разработки политики: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42950" lvl="1" indent="-285750">
              <a:spcBef>
                <a:spcPts val="180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B1E2D"/>
                </a:solidFill>
                <a:latin typeface="Calibri Light" panose="020F0302020204030204"/>
              </a:rPr>
              <a:t>Раннее, при определении проблемы</a:t>
            </a:r>
            <a:endParaRPr lang="en-US" sz="2000" dirty="0">
              <a:solidFill>
                <a:srgbClr val="0B1E2D"/>
              </a:solidFill>
              <a:latin typeface="Calibri Light" panose="020F0302020204030204"/>
            </a:endParaRPr>
          </a:p>
          <a:p>
            <a:pPr marL="742950" lvl="1" indent="-285750">
              <a:spcBef>
                <a:spcPts val="180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B1E2D"/>
                </a:solidFill>
                <a:latin typeface="Calibri Light" panose="020F0302020204030204"/>
              </a:rPr>
              <a:t>При разработке нормативного правового акта</a:t>
            </a:r>
            <a:endParaRPr lang="en-US" sz="2000" dirty="0">
              <a:solidFill>
                <a:srgbClr val="0B1E2D"/>
              </a:solidFill>
              <a:latin typeface="Calibri Light" panose="020F0302020204030204"/>
            </a:endParaRPr>
          </a:p>
          <a:p>
            <a:pPr marL="742950" lvl="1" indent="-285750">
              <a:spcBef>
                <a:spcPts val="180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B1E2D"/>
                </a:solidFill>
                <a:latin typeface="Calibri Light" panose="020F0302020204030204"/>
              </a:rPr>
              <a:t>Для рассмотрения существующих нормативных правовых актов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9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558800" y="65488"/>
            <a:ext cx="12142159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sz="2900" dirty="0"/>
              <a:t>Не только взаимодействовать: также рассматривать комментарии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8895" y="3311475"/>
            <a:ext cx="24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42BA97">
                    <a:lumMod val="75000"/>
                  </a:srgbClr>
                </a:solidFill>
                <a:latin typeface="Arial Narrow" panose="020B0606020202030204" pitchFamily="34" charset="0"/>
              </a:rPr>
              <a:t>Как использовать комментарии: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2BA97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1491" y="1033516"/>
            <a:ext cx="6681587" cy="5376847"/>
            <a:chOff x="1572234" y="892270"/>
            <a:chExt cx="6681587" cy="5376847"/>
          </a:xfrm>
        </p:grpSpPr>
        <p:sp>
          <p:nvSpPr>
            <p:cNvPr id="23" name="Teardrop 22"/>
            <p:cNvSpPr/>
            <p:nvPr/>
          </p:nvSpPr>
          <p:spPr>
            <a:xfrm flipH="1">
              <a:off x="5696815" y="3630576"/>
              <a:ext cx="2552235" cy="2638541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72234" y="892270"/>
              <a:ext cx="6681587" cy="5356137"/>
              <a:chOff x="1572234" y="892270"/>
              <a:chExt cx="6681587" cy="5356137"/>
            </a:xfrm>
          </p:grpSpPr>
          <p:sp>
            <p:nvSpPr>
              <p:cNvPr id="3" name="Teardrop 2"/>
              <p:cNvSpPr/>
              <p:nvPr/>
            </p:nvSpPr>
            <p:spPr>
              <a:xfrm>
                <a:off x="1572234" y="3609866"/>
                <a:ext cx="2638541" cy="2638541"/>
              </a:xfrm>
              <a:prstGeom prst="teardrop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ardrop 14"/>
              <p:cNvSpPr/>
              <p:nvPr/>
            </p:nvSpPr>
            <p:spPr>
              <a:xfrm rot="5400000">
                <a:off x="1577001" y="892270"/>
                <a:ext cx="2638541" cy="2638541"/>
              </a:xfrm>
              <a:prstGeom prst="teardrop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ardrop 23"/>
              <p:cNvSpPr/>
              <p:nvPr/>
            </p:nvSpPr>
            <p:spPr>
              <a:xfrm rot="5400000" flipV="1">
                <a:off x="5658431" y="956133"/>
                <a:ext cx="2638543" cy="2552237"/>
              </a:xfrm>
              <a:prstGeom prst="teardrop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82036" y="1832193"/>
                <a:ext cx="23376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600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Указать, как комментарии учтены или почему не учтены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90789" y="4144306"/>
                <a:ext cx="233762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Использовать обратную связь, полученную во время консультации для информирования о результирующего нормативного правового акта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839577" y="1833892"/>
                <a:ext cx="23376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600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Демонстрировать открытый и инклюзивный подход к разработке политики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96815" y="4568676"/>
                <a:ext cx="2337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600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Улучшить соблюдение нормативных требований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8873693" y="3479987"/>
            <a:ext cx="24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srgbClr val="1CADE4">
                    <a:lumMod val="75000"/>
                  </a:srgbClr>
                </a:solidFill>
                <a:latin typeface="Arial Narrow" panose="020B0606020202030204" pitchFamily="34" charset="0"/>
              </a:rPr>
              <a:t>Зачем использовать комментарии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0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276" y="30217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659534" y="118188"/>
            <a:ext cx="11183550" cy="73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sz="2800" dirty="0">
                <a:solidFill>
                  <a:prstClr val="black"/>
                </a:solidFill>
              </a:rPr>
              <a:t>Прозрачность и взаимодействие с заинтересованными сторонами в странах ОЭСР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6C738C-F466-4988-BF6E-19BB242A6436}"/>
              </a:ext>
            </a:extLst>
          </p:cNvPr>
          <p:cNvSpPr/>
          <p:nvPr/>
        </p:nvSpPr>
        <p:spPr>
          <a:xfrm>
            <a:off x="4008828" y="1109647"/>
            <a:ext cx="3649787" cy="919859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E131E-EB12-4D23-8C3E-765830C594E1}"/>
              </a:ext>
            </a:extLst>
          </p:cNvPr>
          <p:cNvSpPr txBox="1"/>
          <p:nvPr/>
        </p:nvSpPr>
        <p:spPr>
          <a:xfrm>
            <a:off x="4148948" y="1218360"/>
            <a:ext cx="35428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Объявление о предстоящих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консультациях остается редкой практикой в ​​странах ОЭСР (11 стран).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27A01F-CF6F-4391-ABA2-A5BC2B0180F1}"/>
              </a:ext>
            </a:extLst>
          </p:cNvPr>
          <p:cNvSpPr/>
          <p:nvPr/>
        </p:nvSpPr>
        <p:spPr>
          <a:xfrm>
            <a:off x="3883711" y="1388524"/>
            <a:ext cx="204490" cy="24938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F599C-FD80-4E4F-8B0C-F0FAEAEB0448}"/>
              </a:ext>
            </a:extLst>
          </p:cNvPr>
          <p:cNvSpPr/>
          <p:nvPr/>
        </p:nvSpPr>
        <p:spPr>
          <a:xfrm>
            <a:off x="4002344" y="2178203"/>
            <a:ext cx="3656272" cy="899112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D711B0-8E41-4F31-9AAE-D67ACDF03904}"/>
              </a:ext>
            </a:extLst>
          </p:cNvPr>
          <p:cNvSpPr txBox="1"/>
          <p:nvPr/>
        </p:nvSpPr>
        <p:spPr>
          <a:xfrm>
            <a:off x="4107866" y="3219780"/>
            <a:ext cx="35428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Публичные комментарии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34 странах ОЭСР мнения заинтересованных сторон тем или иным образом обнародуются.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E3A9F5-0B84-4649-943E-642876B1D2AA}"/>
              </a:ext>
            </a:extLst>
          </p:cNvPr>
          <p:cNvCxnSpPr>
            <a:cxnSpLocks/>
          </p:cNvCxnSpPr>
          <p:nvPr/>
        </p:nvCxnSpPr>
        <p:spPr>
          <a:xfrm flipH="1">
            <a:off x="3990439" y="3710484"/>
            <a:ext cx="18391" cy="1434803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BF5FC1B-0DD9-4CF1-BD73-5EBF6ED85206}"/>
              </a:ext>
            </a:extLst>
          </p:cNvPr>
          <p:cNvSpPr/>
          <p:nvPr/>
        </p:nvSpPr>
        <p:spPr>
          <a:xfrm>
            <a:off x="3871805" y="4512118"/>
            <a:ext cx="204490" cy="2493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860A9-A2A9-42B8-AC2A-C9CB2EE37195}"/>
              </a:ext>
            </a:extLst>
          </p:cNvPr>
          <p:cNvSpPr txBox="1"/>
          <p:nvPr/>
        </p:nvSpPr>
        <p:spPr>
          <a:xfrm>
            <a:off x="4072495" y="4324467"/>
            <a:ext cx="35428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Ответ на комментарии: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18 стран ОЭСР отвечают на все комментарии или на те, которые они считают более актуальными.</a:t>
            </a:r>
            <a:endParaRPr lang="en-GB" sz="17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70C59C-76E5-45BF-97FE-18127BE07C6A}"/>
              </a:ext>
            </a:extLst>
          </p:cNvPr>
          <p:cNvCxnSpPr/>
          <p:nvPr/>
        </p:nvCxnSpPr>
        <p:spPr>
          <a:xfrm flipV="1">
            <a:off x="4008829" y="2629999"/>
            <a:ext cx="0" cy="1420127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08A767-89FF-483C-8492-925DE4819222}"/>
              </a:ext>
            </a:extLst>
          </p:cNvPr>
          <p:cNvSpPr txBox="1"/>
          <p:nvPr/>
        </p:nvSpPr>
        <p:spPr>
          <a:xfrm>
            <a:off x="4161939" y="5534341"/>
            <a:ext cx="35428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Доступность комментариев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33 страны ОЭСР предоставляют комментарии лицам, принимающим решения. 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FF2631-3876-4831-A720-167F46A7B6F4}"/>
              </a:ext>
            </a:extLst>
          </p:cNvPr>
          <p:cNvSpPr/>
          <p:nvPr/>
        </p:nvSpPr>
        <p:spPr>
          <a:xfrm>
            <a:off x="3871805" y="5570943"/>
            <a:ext cx="204490" cy="24938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B5768C-0E7E-473B-BE31-7AEF47A7CAF9}"/>
              </a:ext>
            </a:extLst>
          </p:cNvPr>
          <p:cNvCxnSpPr/>
          <p:nvPr/>
        </p:nvCxnSpPr>
        <p:spPr>
          <a:xfrm flipV="1">
            <a:off x="3996923" y="4983131"/>
            <a:ext cx="0" cy="1420127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66D3F7D-9927-454B-9BE8-8B4042C0BB34}"/>
              </a:ext>
            </a:extLst>
          </p:cNvPr>
          <p:cNvSpPr/>
          <p:nvPr/>
        </p:nvSpPr>
        <p:spPr>
          <a:xfrm>
            <a:off x="3898684" y="3660880"/>
            <a:ext cx="204490" cy="24938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E7B0D7-4E7A-4B90-9A51-D3568FFA0851}"/>
              </a:ext>
            </a:extLst>
          </p:cNvPr>
          <p:cNvCxnSpPr>
            <a:cxnSpLocks/>
          </p:cNvCxnSpPr>
          <p:nvPr/>
        </p:nvCxnSpPr>
        <p:spPr>
          <a:xfrm flipH="1">
            <a:off x="4012739" y="1487029"/>
            <a:ext cx="18391" cy="1434803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872DFAF-07EB-439D-941E-FC7F5BCC95BA}"/>
              </a:ext>
            </a:extLst>
          </p:cNvPr>
          <p:cNvSpPr txBox="1"/>
          <p:nvPr/>
        </p:nvSpPr>
        <p:spPr>
          <a:xfrm>
            <a:off x="4132347" y="2150708"/>
            <a:ext cx="35428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О проведении консультаций сообщается на сайте (21 страна), реже по электронной почте (8 стран).</a:t>
            </a:r>
            <a:endParaRPr lang="en-GB" sz="17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A855F9-A396-4352-BF5F-C460E9DC69DE}"/>
              </a:ext>
            </a:extLst>
          </p:cNvPr>
          <p:cNvSpPr/>
          <p:nvPr/>
        </p:nvSpPr>
        <p:spPr>
          <a:xfrm>
            <a:off x="3883711" y="2391023"/>
            <a:ext cx="204490" cy="2493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1161073-D9FE-485D-B9F9-080514F74A94}"/>
              </a:ext>
            </a:extLst>
          </p:cNvPr>
          <p:cNvSpPr/>
          <p:nvPr/>
        </p:nvSpPr>
        <p:spPr>
          <a:xfrm>
            <a:off x="4132347" y="4427885"/>
            <a:ext cx="3655695" cy="898525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9FE1E-B18C-4895-919A-CE0EE18264A2}"/>
              </a:ext>
            </a:extLst>
          </p:cNvPr>
          <p:cNvSpPr/>
          <p:nvPr/>
        </p:nvSpPr>
        <p:spPr>
          <a:xfrm>
            <a:off x="4089096" y="5578263"/>
            <a:ext cx="3662572" cy="1050928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31F72C6-D511-4FED-BAA0-F103174A1D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75" y="3311288"/>
            <a:ext cx="3657600" cy="92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12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3047633" y="1168576"/>
            <a:ext cx="6023217" cy="48675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900" y="506912"/>
            <a:ext cx="2071230" cy="22600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575732" y="65488"/>
            <a:ext cx="11740445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dirty="0">
                <a:solidFill>
                  <a:prstClr val="black"/>
                </a:solidFill>
              </a:rPr>
              <a:t>Взаимодействие с заинтересованными сторонами: не является угрозой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51" y="1804990"/>
            <a:ext cx="55437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Взаимодействие с заинтересованными сторонами является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</a:rPr>
              <a:t>инструментом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 для разработки политики.</a:t>
            </a:r>
            <a:endParaRPr lang="en-GB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lvl="0" indent="-342900">
              <a:spcBef>
                <a:spcPct val="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Оно предназначено для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</a:rPr>
              <a:t>предоставления разработчикам политики информации 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от тех, кто стоят ближе к проблеме.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lvl="0" indent="-342900">
              <a:spcBef>
                <a:spcPct val="0"/>
              </a:spcBef>
              <a:buClr>
                <a:srgbClr val="27CED7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Комментарии и отзывы заинтересованных сторон должны использоваться для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</a:rPr>
              <a:t>информирования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 разработчиков политики, а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</a:rPr>
              <a:t>не в качестве замены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.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7CED7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1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5" y="-32554"/>
            <a:ext cx="10157747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Оценка воздействия нормативных правовых актов на МСП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633B00-A3E9-4A71-8100-FA842F1EF35C}"/>
              </a:ext>
            </a:extLst>
          </p:cNvPr>
          <p:cNvCxnSpPr/>
          <p:nvPr/>
        </p:nvCxnSpPr>
        <p:spPr>
          <a:xfrm>
            <a:off x="4794558" y="1005414"/>
            <a:ext cx="0" cy="5232159"/>
          </a:xfrm>
          <a:prstGeom prst="line">
            <a:avLst/>
          </a:prstGeom>
          <a:ln w="381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22AAA6A-5A96-4F2D-9CBD-DC32FFB91CB9}"/>
              </a:ext>
            </a:extLst>
          </p:cNvPr>
          <p:cNvSpPr txBox="1">
            <a:spLocks/>
          </p:cNvSpPr>
          <p:nvPr/>
        </p:nvSpPr>
        <p:spPr>
          <a:xfrm>
            <a:off x="5947727" y="1944272"/>
            <a:ext cx="3744387" cy="4083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ru-RU" sz="1900" dirty="0">
                <a:latin typeface="Avenir Book" panose="02000503020000020003" pitchFamily="2" charset="0"/>
              </a:rPr>
              <a:t>Какие компании прямо или косвенно затронуты каждым из этих воздействий?</a:t>
            </a:r>
            <a:endParaRPr lang="en-US" sz="19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ru-RU" sz="1900" dirty="0">
                <a:latin typeface="Avenir Book" panose="02000503020000020003" pitchFamily="2" charset="0"/>
              </a:rPr>
              <a:t>Являются ли эти субъекты МСП непропорционально затронутыми по сравнению с более крупными фирмами?</a:t>
            </a:r>
            <a:endParaRPr lang="en-US" sz="19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ru-RU" sz="1900" dirty="0">
                <a:latin typeface="Avenir Book" panose="02000503020000020003" pitchFamily="2" charset="0"/>
              </a:rPr>
              <a:t>Пропорциональны ли эти воздействия цели нормативного правового акта?</a:t>
            </a:r>
            <a:endParaRPr lang="en-US" sz="1900" dirty="0">
              <a:latin typeface="Avenir Book" panose="02000503020000020003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2A121623-BBEB-4076-A6DF-4B33D12C94B5}"/>
              </a:ext>
            </a:extLst>
          </p:cNvPr>
          <p:cNvSpPr txBox="1">
            <a:spLocks/>
          </p:cNvSpPr>
          <p:nvPr/>
        </p:nvSpPr>
        <p:spPr>
          <a:xfrm>
            <a:off x="1158359" y="3944739"/>
            <a:ext cx="3744387" cy="408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ru-RU" sz="2000" dirty="0">
                <a:latin typeface="Avenir Book" panose="02000503020000020003" pitchFamily="2" charset="0"/>
              </a:rPr>
              <a:t>Прямое (не только административное бремя)</a:t>
            </a: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ru-RU" sz="2000" dirty="0">
                <a:latin typeface="Avenir Book" panose="02000503020000020003" pitchFamily="2" charset="0"/>
              </a:rPr>
              <a:t>Косвенное</a:t>
            </a:r>
          </a:p>
          <a:p>
            <a:pPr marL="457200" indent="-457200">
              <a:buClr>
                <a:srgbClr val="830605"/>
              </a:buClr>
              <a:buFont typeface="Wingdings" pitchFamily="2" charset="2"/>
              <a:buChar char="§"/>
            </a:pPr>
            <a:r>
              <a:rPr lang="ru-RU" sz="2000" dirty="0">
                <a:latin typeface="Avenir Book" panose="02000503020000020003" pitchFamily="2" charset="0"/>
              </a:rPr>
              <a:t>Риски</a:t>
            </a:r>
            <a:endParaRPr lang="en-US" sz="2000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6" name="Round Diagonal Corner Rectangle 4">
            <a:extLst>
              <a:ext uri="{FF2B5EF4-FFF2-40B4-BE49-F238E27FC236}">
                <a16:creationId xmlns:a16="http://schemas.microsoft.com/office/drawing/2014/main" id="{1811A3D6-A0CB-459C-BB15-80F40E4BFAC7}"/>
              </a:ext>
            </a:extLst>
          </p:cNvPr>
          <p:cNvSpPr/>
          <p:nvPr/>
        </p:nvSpPr>
        <p:spPr>
          <a:xfrm>
            <a:off x="1096384" y="1547123"/>
            <a:ext cx="1721324" cy="1366138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830605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34" name="Graphic 33" descr="Research">
            <a:extLst>
              <a:ext uri="{FF2B5EF4-FFF2-40B4-BE49-F238E27FC236}">
                <a16:creationId xmlns:a16="http://schemas.microsoft.com/office/drawing/2014/main" id="{4C45835A-29C8-4657-8164-EE7A4202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8881" y="1883149"/>
            <a:ext cx="827019" cy="8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5" y="-10909"/>
            <a:ext cx="11343467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Оценка воздействия нормативных правовых актов на МСП в странах ОЭСР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72220-5F09-4B66-8348-E9659DD9A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01" y="1757362"/>
            <a:ext cx="11172837" cy="40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6" y="-10909"/>
            <a:ext cx="9221066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Передовой опыт и рекомендации ОЭСР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9165F7-4E86-406D-A725-87525BE9ACC7}"/>
              </a:ext>
            </a:extLst>
          </p:cNvPr>
          <p:cNvGrpSpPr/>
          <p:nvPr/>
        </p:nvGrpSpPr>
        <p:grpSpPr>
          <a:xfrm>
            <a:off x="1901668" y="1826287"/>
            <a:ext cx="2424307" cy="1491680"/>
            <a:chOff x="43161" y="1593"/>
            <a:chExt cx="2214397" cy="1328638"/>
          </a:xfrm>
          <a:solidFill>
            <a:schemeClr val="bg1"/>
          </a:solidFill>
        </p:grpSpPr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80F94BAB-C58D-48C3-8394-BC13EFAAE399}"/>
                </a:ext>
              </a:extLst>
            </p:cNvPr>
            <p:cNvSpPr/>
            <p:nvPr/>
          </p:nvSpPr>
          <p:spPr>
            <a:xfrm>
              <a:off x="43161" y="1593"/>
              <a:ext cx="2214397" cy="1328638"/>
            </a:xfrm>
            <a:prstGeom prst="snipRoundRect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A81566-DEB7-4B49-9348-C1DAA157A52C}"/>
                </a:ext>
              </a:extLst>
            </p:cNvPr>
            <p:cNvSpPr txBox="1"/>
            <p:nvPr/>
          </p:nvSpPr>
          <p:spPr>
            <a:xfrm>
              <a:off x="43161" y="1593"/>
              <a:ext cx="2214397" cy="1328638"/>
            </a:xfrm>
            <a:prstGeom prst="snipRoundRect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При правовом регулировании учитываются интересы МСП</a:t>
              </a:r>
              <a:endParaRPr lang="en-US" sz="1900" kern="1200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5B6B354-987D-479B-BD8B-D05F6D0A89F5}"/>
              </a:ext>
            </a:extLst>
          </p:cNvPr>
          <p:cNvSpPr txBox="1"/>
          <p:nvPr/>
        </p:nvSpPr>
        <p:spPr>
          <a:xfrm>
            <a:off x="5116195" y="1826287"/>
            <a:ext cx="2435837" cy="1491680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>
                <a:solidFill>
                  <a:schemeClr val="tx1"/>
                </a:solidFill>
                <a:latin typeface="Avenir Book" panose="02000503020000020003" pitchFamily="2" charset="0"/>
              </a:rPr>
              <a:t>Необходимо учитывать разнородность МСП</a:t>
            </a:r>
            <a:endParaRPr lang="en-US" sz="1900" kern="12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DCDC6C-4FAC-4441-A3AA-15693E5896E6}"/>
              </a:ext>
            </a:extLst>
          </p:cNvPr>
          <p:cNvSpPr txBox="1"/>
          <p:nvPr/>
        </p:nvSpPr>
        <p:spPr>
          <a:xfrm>
            <a:off x="8324520" y="1754742"/>
            <a:ext cx="2558005" cy="1491680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>
                <a:solidFill>
                  <a:schemeClr val="tx1"/>
                </a:solidFill>
                <a:latin typeface="Avenir Book" panose="02000503020000020003" pitchFamily="2" charset="0"/>
              </a:rPr>
              <a:t>Необходимо облегчить участие МСП в консультациях</a:t>
            </a:r>
            <a:endParaRPr lang="en-US" sz="1900" kern="12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080350-C986-45FD-B769-E0AD2D80C626}"/>
              </a:ext>
            </a:extLst>
          </p:cNvPr>
          <p:cNvSpPr txBox="1"/>
          <p:nvPr/>
        </p:nvSpPr>
        <p:spPr>
          <a:xfrm>
            <a:off x="1901668" y="4117243"/>
            <a:ext cx="2558005" cy="1491680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>
                <a:solidFill>
                  <a:schemeClr val="tx1"/>
                </a:solidFill>
                <a:latin typeface="Avenir Book" panose="02000503020000020003" pitchFamily="2" charset="0"/>
              </a:rPr>
              <a:t>Выйти за рамки административного бремени… выйти за рамки затрат</a:t>
            </a:r>
            <a:endParaRPr lang="en-US" sz="1900" kern="12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306090-1586-49B0-9B57-3DDE2AA13CC2}"/>
              </a:ext>
            </a:extLst>
          </p:cNvPr>
          <p:cNvSpPr txBox="1"/>
          <p:nvPr/>
        </p:nvSpPr>
        <p:spPr>
          <a:xfrm>
            <a:off x="5116195" y="4098784"/>
            <a:ext cx="2477591" cy="1491680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>
                <a:solidFill>
                  <a:schemeClr val="tx1"/>
                </a:solidFill>
                <a:latin typeface="Avenir Book" panose="02000503020000020003" pitchFamily="2" charset="0"/>
              </a:rPr>
              <a:t>Выявлять непропорциональное воздействие</a:t>
            </a:r>
            <a:endParaRPr lang="en-US" sz="1900" kern="12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7EF640-A480-4708-88DA-D6C9EF876B15}"/>
              </a:ext>
            </a:extLst>
          </p:cNvPr>
          <p:cNvSpPr txBox="1"/>
          <p:nvPr/>
        </p:nvSpPr>
        <p:spPr>
          <a:xfrm>
            <a:off x="8282095" y="4080324"/>
            <a:ext cx="2600430" cy="1528599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>
                <a:solidFill>
                  <a:schemeClr val="tx1"/>
                </a:solidFill>
                <a:latin typeface="Avenir Book" panose="02000503020000020003" pitchFamily="2" charset="0"/>
              </a:rPr>
              <a:t>Руководство для разработчиков политики</a:t>
            </a:r>
            <a:endParaRPr lang="en-US" sz="1900" kern="12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  <p:bldP spid="38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Резюме: Учет МСП при разработке нормативных правовых актов</a:t>
            </a:r>
            <a:endParaRPr lang="en-US" altLang="en-US" b="1" dirty="0">
              <a:solidFill>
                <a:srgbClr val="0B1E2D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8FC6355-C912-4CEA-9F65-3CE100B2F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404080"/>
              </p:ext>
            </p:extLst>
          </p:nvPr>
        </p:nvGraphicFramePr>
        <p:xfrm>
          <a:off x="1337632" y="882937"/>
          <a:ext cx="9272494" cy="605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098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679586" y="-10909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sz="3000" b="1" dirty="0">
                <a:solidFill>
                  <a:srgbClr val="0B1E2D"/>
                </a:solidFill>
                <a:latin typeface="Arial Narrow" panose="020B0606020202030204" pitchFamily="34" charset="0"/>
              </a:rPr>
              <a:t>Почему МСП требует особого внимания при правовом регулировании?</a:t>
            </a:r>
            <a:endParaRPr lang="en-US" altLang="en-US" sz="3000" b="1" dirty="0">
              <a:solidFill>
                <a:srgbClr val="0B1E2D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4AB0F1FE-7261-4E61-9FC5-690F4D518531}"/>
              </a:ext>
            </a:extLst>
          </p:cNvPr>
          <p:cNvSpPr/>
          <p:nvPr/>
        </p:nvSpPr>
        <p:spPr>
          <a:xfrm>
            <a:off x="3608566" y="2119531"/>
            <a:ext cx="2438400" cy="351182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000" dirty="0">
                <a:solidFill>
                  <a:sysClr val="windowText" lastClr="000000"/>
                </a:solidFill>
                <a:latin typeface="Avenir Book" panose="02000503020000020003" pitchFamily="2" charset="0"/>
              </a:rPr>
              <a:t>Размер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773509E8-8B44-4EB1-B805-872237440380}"/>
              </a:ext>
            </a:extLst>
          </p:cNvPr>
          <p:cNvSpPr/>
          <p:nvPr/>
        </p:nvSpPr>
        <p:spPr>
          <a:xfrm>
            <a:off x="6340523" y="2119531"/>
            <a:ext cx="2438400" cy="351182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500" dirty="0">
                <a:solidFill>
                  <a:sysClr val="windowText" lastClr="000000"/>
                </a:solidFill>
                <a:latin typeface="Avenir Book" panose="02000503020000020003" pitchFamily="2" charset="0"/>
              </a:rPr>
              <a:t>Ограниченные ресурсы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52EB749A-82CC-4C54-86E6-4149F760F389}"/>
              </a:ext>
            </a:extLst>
          </p:cNvPr>
          <p:cNvSpPr/>
          <p:nvPr/>
        </p:nvSpPr>
        <p:spPr>
          <a:xfrm>
            <a:off x="698032" y="2188826"/>
            <a:ext cx="2438400" cy="3511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750" dirty="0">
                <a:solidFill>
                  <a:sysClr val="windowText" lastClr="000000"/>
                </a:solidFill>
                <a:latin typeface="Avenir Book" panose="02000503020000020003" pitchFamily="2" charset="0"/>
              </a:rPr>
              <a:t>Актуальность для экономики</a:t>
            </a:r>
            <a:endParaRPr kumimoji="0" lang="en-US" sz="2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594CBB6E-FE36-4BEE-94B1-828C3072AD5E}"/>
              </a:ext>
            </a:extLst>
          </p:cNvPr>
          <p:cNvSpPr/>
          <p:nvPr/>
        </p:nvSpPr>
        <p:spPr>
          <a:xfrm>
            <a:off x="9244924" y="2119531"/>
            <a:ext cx="2438400" cy="351182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300" dirty="0">
                <a:solidFill>
                  <a:sysClr val="windowText" lastClr="000000"/>
                </a:solidFill>
                <a:latin typeface="Avenir Book" panose="02000503020000020003" pitchFamily="2" charset="0"/>
              </a:rPr>
              <a:t>Непропорцианальное воздействие нормативных правовых  актов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762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C6A28-B821-4DC6-941D-EDEA2D44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595" y="205991"/>
            <a:ext cx="4624498" cy="6446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7F4AD-704E-4501-9E0C-7A0C2D28ECEF}"/>
              </a:ext>
            </a:extLst>
          </p:cNvPr>
          <p:cNvSpPr txBox="1"/>
          <p:nvPr/>
        </p:nvSpPr>
        <p:spPr>
          <a:xfrm>
            <a:off x="3574616" y="1030324"/>
            <a:ext cx="3125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Доступно по адресу: </a:t>
            </a:r>
            <a:r>
              <a:rPr lang="en-GB" sz="1400" dirty="0">
                <a:latin typeface="Bookman Old Style" panose="02050604050505020204" pitchFamily="18" charset="0"/>
              </a:rPr>
              <a:t>https://www.oecd.org/gov/regulatory-policy/the-sme-test.pdf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49386-7BD6-46F5-B0E4-7557C16C789D}"/>
              </a:ext>
            </a:extLst>
          </p:cNvPr>
          <p:cNvSpPr txBox="1"/>
          <p:nvPr/>
        </p:nvSpPr>
        <p:spPr>
          <a:xfrm>
            <a:off x="3067486" y="389564"/>
            <a:ext cx="462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Узнать больше по теме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3E924F-8991-4067-98AD-1F97F0F9ECCB}"/>
              </a:ext>
            </a:extLst>
          </p:cNvPr>
          <p:cNvGrpSpPr/>
          <p:nvPr/>
        </p:nvGrpSpPr>
        <p:grpSpPr>
          <a:xfrm>
            <a:off x="643907" y="2848856"/>
            <a:ext cx="5323158" cy="1821183"/>
            <a:chOff x="2233445" y="2156784"/>
            <a:chExt cx="5323158" cy="18211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2BDED2-4411-4AD2-A8CB-B18AA236D572}"/>
                </a:ext>
              </a:extLst>
            </p:cNvPr>
            <p:cNvSpPr/>
            <p:nvPr/>
          </p:nvSpPr>
          <p:spPr>
            <a:xfrm>
              <a:off x="3332782" y="3167738"/>
              <a:ext cx="1741018" cy="328928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3B88E103-23D3-4F13-BAC3-4DF8F4D6155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27845" y="2156784"/>
              <a:ext cx="4328758" cy="182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763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1363" indent="-284163">
                <a:spcBef>
                  <a:spcPts val="675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4588" indent="-230188">
                <a:spcBef>
                  <a:spcPts val="5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1788" indent="-230188">
                <a:spcBef>
                  <a:spcPts val="475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8988" indent="-230188">
                <a:spcBef>
                  <a:spcPts val="475"/>
                </a:spcBef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6188" indent="-230188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3388" indent="-230188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30588" indent="-230188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7788" indent="-230188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lvl="0">
                <a:spcBef>
                  <a:spcPct val="0"/>
                </a:spcBef>
                <a:buClrTx/>
                <a:buNone/>
                <a:defRPr/>
              </a:pPr>
              <a:r>
                <a:rPr lang="ru-RU" altLang="en-US" sz="4800" b="1" dirty="0">
                  <a:solidFill>
                    <a:srgbClr val="0B1E2D"/>
                  </a:solidFill>
                  <a:latin typeface="Arial Narrow" panose="020B0606020202030204" pitchFamily="34" charset="0"/>
                </a:rPr>
                <a:t>Свяжитесь с</a:t>
              </a:r>
              <a:endPara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B1E2D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3BA62F-3081-4FB6-96A6-87D3231B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445" y="2376017"/>
              <a:ext cx="899301" cy="13827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304718-7482-4F5F-9721-E29385FEB5FC}"/>
              </a:ext>
            </a:extLst>
          </p:cNvPr>
          <p:cNvSpPr txBox="1"/>
          <p:nvPr/>
        </p:nvSpPr>
        <p:spPr>
          <a:xfrm>
            <a:off x="1614817" y="4670039"/>
            <a:ext cx="222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44D5F4"/>
                </a:solidFill>
                <a:latin typeface="Arial Narrow" panose="020B0606020202030204" pitchFamily="34" charset="0"/>
              </a:rPr>
              <a:t>Ренни Рейесом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D5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D5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renny.reyes@oecd.org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44D5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Учет МСП при разработке нормативных правовых актов</a:t>
            </a:r>
            <a:endParaRPr lang="en-US" altLang="en-US" b="1" dirty="0">
              <a:solidFill>
                <a:srgbClr val="0B1E2D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66BE25-0130-4D7C-8927-24D2AC004019}"/>
              </a:ext>
            </a:extLst>
          </p:cNvPr>
          <p:cNvSpPr/>
          <p:nvPr/>
        </p:nvSpPr>
        <p:spPr>
          <a:xfrm>
            <a:off x="1791075" y="2210873"/>
            <a:ext cx="1374659" cy="1374659"/>
          </a:xfrm>
          <a:prstGeom prst="ellipse">
            <a:avLst/>
          </a:prstGeom>
          <a:solidFill>
            <a:srgbClr val="3CB2C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347123-B44C-4C90-818A-0C87165BB9F5}"/>
              </a:ext>
            </a:extLst>
          </p:cNvPr>
          <p:cNvGrpSpPr/>
          <p:nvPr/>
        </p:nvGrpSpPr>
        <p:grpSpPr>
          <a:xfrm>
            <a:off x="3460305" y="2210873"/>
            <a:ext cx="3240269" cy="1374659"/>
            <a:chOff x="1956633" y="503298"/>
            <a:chExt cx="3240269" cy="13746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A6D0A3-2B72-4AFE-8A0B-E370968B4E55}"/>
                </a:ext>
              </a:extLst>
            </p:cNvPr>
            <p:cNvSpPr/>
            <p:nvPr/>
          </p:nvSpPr>
          <p:spPr>
            <a:xfrm>
              <a:off x="1956633" y="503298"/>
              <a:ext cx="3240269" cy="1374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C81FF4-22F9-4DE9-A0E4-833CFC572867}"/>
                </a:ext>
              </a:extLst>
            </p:cNvPr>
            <p:cNvSpPr txBox="1"/>
            <p:nvPr/>
          </p:nvSpPr>
          <p:spPr>
            <a:xfrm>
              <a:off x="1956633" y="503298"/>
              <a:ext cx="3240269" cy="137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panose="02000503020000020003" pitchFamily="2" charset="0"/>
                </a:rPr>
                <a:t>Какие нормативные правовые акты?</a:t>
              </a:r>
              <a:endPara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4700834-74DA-42C2-A395-026A415ECB47}"/>
              </a:ext>
            </a:extLst>
          </p:cNvPr>
          <p:cNvSpPr/>
          <p:nvPr/>
        </p:nvSpPr>
        <p:spPr>
          <a:xfrm>
            <a:off x="7913168" y="2210873"/>
            <a:ext cx="1374659" cy="1374659"/>
          </a:xfrm>
          <a:prstGeom prst="ellipse">
            <a:avLst/>
          </a:prstGeom>
          <a:solidFill>
            <a:srgbClr val="137C8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32B136-652B-4E55-9E6D-F2419E6B520C}"/>
              </a:ext>
            </a:extLst>
          </p:cNvPr>
          <p:cNvGrpSpPr/>
          <p:nvPr/>
        </p:nvGrpSpPr>
        <p:grpSpPr>
          <a:xfrm>
            <a:off x="9582398" y="2210873"/>
            <a:ext cx="3240269" cy="1374659"/>
            <a:chOff x="7430726" y="503298"/>
            <a:chExt cx="3240269" cy="13746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7F68FD1-703D-4D48-B4ED-24AF8DAB5EDB}"/>
                </a:ext>
              </a:extLst>
            </p:cNvPr>
            <p:cNvSpPr/>
            <p:nvPr/>
          </p:nvSpPr>
          <p:spPr>
            <a:xfrm>
              <a:off x="7430726" y="503298"/>
              <a:ext cx="3240269" cy="1374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11724C-8094-4D40-9DF5-FE4678851EEF}"/>
                </a:ext>
              </a:extLst>
            </p:cNvPr>
            <p:cNvSpPr txBox="1"/>
            <p:nvPr/>
          </p:nvSpPr>
          <p:spPr>
            <a:xfrm>
              <a:off x="7430726" y="503298"/>
              <a:ext cx="3240269" cy="137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panose="02000503020000020003" pitchFamily="2" charset="0"/>
                </a:rPr>
                <a:t>Когда?</a:t>
              </a:r>
              <a:endPara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1004F2B-A2B0-4A0C-BDA6-9DB0329503C7}"/>
              </a:ext>
            </a:extLst>
          </p:cNvPr>
          <p:cNvSpPr/>
          <p:nvPr/>
        </p:nvSpPr>
        <p:spPr>
          <a:xfrm>
            <a:off x="4790009" y="4311236"/>
            <a:ext cx="1374659" cy="1374659"/>
          </a:xfrm>
          <a:prstGeom prst="ellipse">
            <a:avLst/>
          </a:prstGeom>
          <a:solidFill>
            <a:srgbClr val="003B4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Graphic 38" descr="Folder Search">
            <a:extLst>
              <a:ext uri="{FF2B5EF4-FFF2-40B4-BE49-F238E27FC236}">
                <a16:creationId xmlns:a16="http://schemas.microsoft.com/office/drawing/2014/main" id="{4D4B1CD3-3F22-4EA9-9CA4-F523AFA8F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1204" y="2499551"/>
            <a:ext cx="914400" cy="914400"/>
          </a:xfrm>
          <a:prstGeom prst="rect">
            <a:avLst/>
          </a:prstGeom>
        </p:spPr>
      </p:pic>
      <p:sp>
        <p:nvSpPr>
          <p:cNvPr id="40" name="Rectangle 39" descr="Test tubes">
            <a:extLst>
              <a:ext uri="{FF2B5EF4-FFF2-40B4-BE49-F238E27FC236}">
                <a16:creationId xmlns:a16="http://schemas.microsoft.com/office/drawing/2014/main" id="{2BD4BF54-F51E-4EB5-8887-B6563090E630}"/>
              </a:ext>
            </a:extLst>
          </p:cNvPr>
          <p:cNvSpPr/>
          <p:nvPr/>
        </p:nvSpPr>
        <p:spPr>
          <a:xfrm>
            <a:off x="5078687" y="4599914"/>
            <a:ext cx="797302" cy="79730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5" name="Graphic 44" descr="Hourglass 30%">
            <a:extLst>
              <a:ext uri="{FF2B5EF4-FFF2-40B4-BE49-F238E27FC236}">
                <a16:creationId xmlns:a16="http://schemas.microsoft.com/office/drawing/2014/main" id="{48FC94A3-D08C-4445-84DA-8B647E3D6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2197" y="2529902"/>
            <a:ext cx="736600" cy="7366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5BD2A4-0FB1-488B-A428-7BDEB5CC8663}"/>
              </a:ext>
            </a:extLst>
          </p:cNvPr>
          <p:cNvGrpSpPr/>
          <p:nvPr/>
        </p:nvGrpSpPr>
        <p:grpSpPr>
          <a:xfrm>
            <a:off x="6459239" y="4311236"/>
            <a:ext cx="3240269" cy="1374659"/>
            <a:chOff x="1956633" y="2647242"/>
            <a:chExt cx="3240269" cy="13746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9BDFEF-4319-458E-98C3-16594BDCE3C3}"/>
                </a:ext>
              </a:extLst>
            </p:cNvPr>
            <p:cNvSpPr/>
            <p:nvPr/>
          </p:nvSpPr>
          <p:spPr>
            <a:xfrm>
              <a:off x="1956633" y="2647242"/>
              <a:ext cx="3240269" cy="1374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7B146A-E1FF-4464-A76B-1E94D990702B}"/>
                </a:ext>
              </a:extLst>
            </p:cNvPr>
            <p:cNvSpPr txBox="1"/>
            <p:nvPr/>
          </p:nvSpPr>
          <p:spPr>
            <a:xfrm>
              <a:off x="1956633" y="2647242"/>
              <a:ext cx="3240269" cy="137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panose="02000503020000020003" pitchFamily="2" charset="0"/>
                </a:rPr>
                <a:t>Как?</a:t>
              </a:r>
              <a:endPara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8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541867" y="87291"/>
            <a:ext cx="12215377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В каких нормативных правовых актах должны быть включены субъекты МСП</a:t>
            </a:r>
            <a:endParaRPr lang="en-US" altLang="en-US" b="1" dirty="0">
              <a:solidFill>
                <a:srgbClr val="0B1E2D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B58C9E5-0A20-4113-B23F-E52FFF25CFB2}"/>
              </a:ext>
            </a:extLst>
          </p:cNvPr>
          <p:cNvSpPr txBox="1">
            <a:spLocks/>
          </p:cNvSpPr>
          <p:nvPr/>
        </p:nvSpPr>
        <p:spPr>
          <a:xfrm>
            <a:off x="359882" y="1872134"/>
            <a:ext cx="8739828" cy="42238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3200" dirty="0">
                <a:latin typeface="Avenir Book" panose="02000503020000020003" pitchFamily="2" charset="0"/>
              </a:rPr>
              <a:t>Все (предлагаемые) нормативные правовые акты</a:t>
            </a:r>
            <a:endParaRPr lang="en-US" sz="3200" dirty="0">
              <a:latin typeface="Avenir Book" panose="02000503020000020003" pitchFamily="2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3200" dirty="0">
                <a:latin typeface="Avenir Book" panose="02000503020000020003" pitchFamily="2" charset="0"/>
              </a:rPr>
              <a:t>Только нормативные правовые акты, ориентированные на бизнес</a:t>
            </a:r>
            <a:endParaRPr lang="en-US" sz="3200" dirty="0">
              <a:latin typeface="Avenir Book" panose="02000503020000020003" pitchFamily="2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3200" dirty="0"/>
              <a:t>Применение</a:t>
            </a:r>
            <a:r>
              <a:rPr lang="ru-RU" sz="3200" dirty="0">
                <a:latin typeface="Avenir Book" panose="02000503020000020003" pitchFamily="2" charset="0"/>
              </a:rPr>
              <a:t> порогов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DF30C08-4628-4224-A640-494B7F3ED89D}"/>
              </a:ext>
            </a:extLst>
          </p:cNvPr>
          <p:cNvSpPr/>
          <p:nvPr/>
        </p:nvSpPr>
        <p:spPr>
          <a:xfrm>
            <a:off x="9010150" y="1392273"/>
            <a:ext cx="2858178" cy="3192979"/>
          </a:xfrm>
          <a:prstGeom prst="ellipse">
            <a:avLst/>
          </a:prstGeom>
          <a:solidFill>
            <a:srgbClr val="3CB2C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4" name="Graphic 53" descr="Folder Search">
            <a:extLst>
              <a:ext uri="{FF2B5EF4-FFF2-40B4-BE49-F238E27FC236}">
                <a16:creationId xmlns:a16="http://schemas.microsoft.com/office/drawing/2014/main" id="{B8C0F6D3-60D6-4790-8D8B-915C74A4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7665" y="1992098"/>
            <a:ext cx="2010837" cy="20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201782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Когда следует включить МСП</a:t>
            </a:r>
            <a:endParaRPr lang="en-US" altLang="en-US" b="1" dirty="0">
              <a:solidFill>
                <a:srgbClr val="0B1E2D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Graphic 25" descr="Hourglass 30%">
            <a:extLst>
              <a:ext uri="{FF2B5EF4-FFF2-40B4-BE49-F238E27FC236}">
                <a16:creationId xmlns:a16="http://schemas.microsoft.com/office/drawing/2014/main" id="{C8F441FF-FB9C-4146-BBA6-A265E446F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92" y="3614943"/>
            <a:ext cx="736600" cy="736600"/>
          </a:xfrm>
          <a:prstGeom prst="rect">
            <a:avLst/>
          </a:prstGeom>
        </p:spPr>
      </p:pic>
      <p:pic>
        <p:nvPicPr>
          <p:cNvPr id="27" name="Graphic 26" descr="Hourglass 90%">
            <a:extLst>
              <a:ext uri="{FF2B5EF4-FFF2-40B4-BE49-F238E27FC236}">
                <a16:creationId xmlns:a16="http://schemas.microsoft.com/office/drawing/2014/main" id="{9BB95D94-FCA6-470B-83B5-6548537D6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12" y="2101879"/>
            <a:ext cx="728472" cy="72847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63CA50-C1F0-42B4-BE19-B97B507A9D86}"/>
              </a:ext>
            </a:extLst>
          </p:cNvPr>
          <p:cNvSpPr/>
          <p:nvPr/>
        </p:nvSpPr>
        <p:spPr>
          <a:xfrm>
            <a:off x="1549437" y="3708502"/>
            <a:ext cx="74903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50" dirty="0">
                <a:latin typeface="Avenir Book" panose="02000503020000020003" pitchFamily="2" charset="0"/>
              </a:rPr>
              <a:t>Прежде чем будет принято политическое решение</a:t>
            </a:r>
            <a:endParaRPr lang="en-US" sz="2550" dirty="0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835108-CDF6-4EAE-BB95-3C9AFDC44C0B}"/>
              </a:ext>
            </a:extLst>
          </p:cNvPr>
          <p:cNvSpPr/>
          <p:nvPr/>
        </p:nvSpPr>
        <p:spPr>
          <a:xfrm>
            <a:off x="1549437" y="2362213"/>
            <a:ext cx="82154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Avenir Book" panose="02000503020000020003" pitchFamily="2" charset="0"/>
              </a:rPr>
              <a:t>Когда уже есть проект нормативного правового акта</a:t>
            </a:r>
            <a:endParaRPr lang="en-US" sz="2600" dirty="0"/>
          </a:p>
        </p:txBody>
      </p:sp>
      <p:pic>
        <p:nvPicPr>
          <p:cNvPr id="35" name="Graphic 34" descr="Hourglass 30%">
            <a:extLst>
              <a:ext uri="{FF2B5EF4-FFF2-40B4-BE49-F238E27FC236}">
                <a16:creationId xmlns:a16="http://schemas.microsoft.com/office/drawing/2014/main" id="{908B3C66-45CE-473D-9E2D-D3C0D92C7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12" y="5136135"/>
            <a:ext cx="736600" cy="7366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D006721-5F5F-4B6E-BD5D-26C22EFCAFBE}"/>
              </a:ext>
            </a:extLst>
          </p:cNvPr>
          <p:cNvSpPr/>
          <p:nvPr/>
        </p:nvSpPr>
        <p:spPr>
          <a:xfrm>
            <a:off x="1595157" y="5229694"/>
            <a:ext cx="72703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Avenir Book" panose="02000503020000020003" pitchFamily="2" charset="0"/>
              </a:rPr>
              <a:t>Для существующих нормативных правовых актов</a:t>
            </a:r>
            <a:endParaRPr lang="en-US" sz="2600" dirty="0">
              <a:latin typeface="Avenir Book" panose="02000503020000020003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3A3D44-E348-455A-A8E9-11FC20413756}"/>
              </a:ext>
            </a:extLst>
          </p:cNvPr>
          <p:cNvSpPr/>
          <p:nvPr/>
        </p:nvSpPr>
        <p:spPr>
          <a:xfrm>
            <a:off x="8662039" y="2216490"/>
            <a:ext cx="3240268" cy="3240268"/>
          </a:xfrm>
          <a:prstGeom prst="ellipse">
            <a:avLst/>
          </a:prstGeom>
          <a:solidFill>
            <a:srgbClr val="137C8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Graphic 38" descr="Hourglass 30%">
            <a:extLst>
              <a:ext uri="{FF2B5EF4-FFF2-40B4-BE49-F238E27FC236}">
                <a16:creationId xmlns:a16="http://schemas.microsoft.com/office/drawing/2014/main" id="{4800678C-94CC-4087-8D98-CF06892A2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4037" y="2949378"/>
            <a:ext cx="1736272" cy="17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A8F3C17-B66F-EF48-9666-98C3B68C1669}"/>
              </a:ext>
            </a:extLst>
          </p:cNvPr>
          <p:cNvSpPr/>
          <p:nvPr/>
        </p:nvSpPr>
        <p:spPr>
          <a:xfrm>
            <a:off x="4619674" y="1766663"/>
            <a:ext cx="3240268" cy="3240268"/>
          </a:xfrm>
          <a:prstGeom prst="ellipse">
            <a:avLst/>
          </a:prstGeom>
          <a:solidFill>
            <a:srgbClr val="003B4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46A8D-EC40-3341-94C2-CEC6568C2555}"/>
              </a:ext>
            </a:extLst>
          </p:cNvPr>
          <p:cNvGrpSpPr/>
          <p:nvPr/>
        </p:nvGrpSpPr>
        <p:grpSpPr>
          <a:xfrm>
            <a:off x="5147733" y="5091337"/>
            <a:ext cx="2381956" cy="893747"/>
            <a:chOff x="7430726" y="503298"/>
            <a:chExt cx="4393538" cy="14226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0D64C4-83A4-4549-B90C-04BF09C45961}"/>
                </a:ext>
              </a:extLst>
            </p:cNvPr>
            <p:cNvSpPr/>
            <p:nvPr/>
          </p:nvSpPr>
          <p:spPr>
            <a:xfrm>
              <a:off x="7430726" y="503298"/>
              <a:ext cx="3240269" cy="1374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98FB70-0FA9-ED4C-B108-951FEFD8EBFF}"/>
                </a:ext>
              </a:extLst>
            </p:cNvPr>
            <p:cNvSpPr txBox="1"/>
            <p:nvPr/>
          </p:nvSpPr>
          <p:spPr>
            <a:xfrm>
              <a:off x="7829817" y="551251"/>
              <a:ext cx="3994447" cy="1374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Book" panose="02000503020000020003" pitchFamily="2" charset="0"/>
                </a:rPr>
                <a:t>Как?</a:t>
              </a:r>
              <a:endPara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  <p:pic>
        <p:nvPicPr>
          <p:cNvPr id="23" name="Graphic 22" descr="Folder Search">
            <a:extLst>
              <a:ext uri="{FF2B5EF4-FFF2-40B4-BE49-F238E27FC236}">
                <a16:creationId xmlns:a16="http://schemas.microsoft.com/office/drawing/2014/main" id="{36BF757C-090A-744A-A8DB-87E1769C5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1204" y="2499551"/>
            <a:ext cx="914400" cy="914400"/>
          </a:xfrm>
          <a:prstGeom prst="rect">
            <a:avLst/>
          </a:prstGeom>
        </p:spPr>
      </p:pic>
      <p:sp>
        <p:nvSpPr>
          <p:cNvPr id="9" name="Rectangle 8" descr="Test tubes">
            <a:extLst>
              <a:ext uri="{FF2B5EF4-FFF2-40B4-BE49-F238E27FC236}">
                <a16:creationId xmlns:a16="http://schemas.microsoft.com/office/drawing/2014/main" id="{35960DD0-228B-5B4B-92A1-C647E5D07ED2}"/>
              </a:ext>
            </a:extLst>
          </p:cNvPr>
          <p:cNvSpPr/>
          <p:nvPr/>
        </p:nvSpPr>
        <p:spPr>
          <a:xfrm>
            <a:off x="5410962" y="2744816"/>
            <a:ext cx="1657689" cy="136836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3ABC5-BF6F-1140-86B3-1B5E959C9E0E}"/>
              </a:ext>
            </a:extLst>
          </p:cNvPr>
          <p:cNvSpPr txBox="1"/>
          <p:nvPr/>
        </p:nvSpPr>
        <p:spPr>
          <a:xfrm>
            <a:off x="8539089" y="3840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0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1151908" y="2702660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Freeform 136"/>
          <p:cNvSpPr>
            <a:spLocks noEditPoints="1"/>
          </p:cNvSpPr>
          <p:nvPr/>
        </p:nvSpPr>
        <p:spPr bwMode="auto">
          <a:xfrm>
            <a:off x="6376507" y="2744488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Freeform 140"/>
          <p:cNvSpPr>
            <a:spLocks noEditPoints="1"/>
          </p:cNvSpPr>
          <p:nvPr/>
        </p:nvSpPr>
        <p:spPr bwMode="auto">
          <a:xfrm>
            <a:off x="3746922" y="2702660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Freeform 81"/>
          <p:cNvSpPr>
            <a:spLocks noEditPoints="1"/>
          </p:cNvSpPr>
          <p:nvPr/>
        </p:nvSpPr>
        <p:spPr bwMode="auto">
          <a:xfrm>
            <a:off x="9099709" y="2702660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6384" y="3944739"/>
            <a:ext cx="482497" cy="501867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6336680" y="3957078"/>
            <a:ext cx="413253" cy="494414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Freeform 125"/>
          <p:cNvSpPr>
            <a:spLocks noEditPoints="1"/>
          </p:cNvSpPr>
          <p:nvPr/>
        </p:nvSpPr>
        <p:spPr bwMode="auto">
          <a:xfrm>
            <a:off x="9016114" y="3972567"/>
            <a:ext cx="468739" cy="462943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3" name="Freeform 107"/>
          <p:cNvSpPr>
            <a:spLocks noEditPoints="1"/>
          </p:cNvSpPr>
          <p:nvPr/>
        </p:nvSpPr>
        <p:spPr bwMode="auto">
          <a:xfrm>
            <a:off x="3745297" y="3986174"/>
            <a:ext cx="452176" cy="449336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117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" y="71252"/>
            <a:ext cx="510639" cy="7851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8031" y="360012"/>
            <a:ext cx="1073119" cy="20560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>
            <a:off x="739416" y="87291"/>
            <a:ext cx="11343467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Как учитывать МСП при разработке нормативных правовых актов</a:t>
            </a:r>
            <a:endParaRPr lang="en-US" altLang="en-US" b="1" dirty="0">
              <a:solidFill>
                <a:srgbClr val="0B1E2D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ound Diagonal Corner Rectangle 1">
            <a:extLst>
              <a:ext uri="{FF2B5EF4-FFF2-40B4-BE49-F238E27FC236}">
                <a16:creationId xmlns:a16="http://schemas.microsoft.com/office/drawing/2014/main" id="{607658AA-0148-44AF-8C96-EA7798A53E8C}"/>
              </a:ext>
            </a:extLst>
          </p:cNvPr>
          <p:cNvSpPr/>
          <p:nvPr/>
        </p:nvSpPr>
        <p:spPr>
          <a:xfrm>
            <a:off x="4545378" y="2432176"/>
            <a:ext cx="2391926" cy="2025548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50" name="Round Diagonal Corner Rectangle 2">
            <a:extLst>
              <a:ext uri="{FF2B5EF4-FFF2-40B4-BE49-F238E27FC236}">
                <a16:creationId xmlns:a16="http://schemas.microsoft.com/office/drawing/2014/main" id="{79AF5B34-F04D-41C3-B483-DA4CEB7C7639}"/>
              </a:ext>
            </a:extLst>
          </p:cNvPr>
          <p:cNvSpPr/>
          <p:nvPr/>
        </p:nvSpPr>
        <p:spPr>
          <a:xfrm>
            <a:off x="1022472" y="2421080"/>
            <a:ext cx="2460299" cy="2036644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318B71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51" name="Graphic 50" descr="Target Audience">
            <a:extLst>
              <a:ext uri="{FF2B5EF4-FFF2-40B4-BE49-F238E27FC236}">
                <a16:creationId xmlns:a16="http://schemas.microsoft.com/office/drawing/2014/main" id="{7B7DF511-498B-485D-B90A-D507083E2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5867" y="2798867"/>
            <a:ext cx="1338396" cy="1338396"/>
          </a:xfrm>
          <a:prstGeom prst="rect">
            <a:avLst/>
          </a:prstGeom>
        </p:spPr>
      </p:pic>
      <p:sp>
        <p:nvSpPr>
          <p:cNvPr id="52" name="Round Diagonal Corner Rectangle 6">
            <a:extLst>
              <a:ext uri="{FF2B5EF4-FFF2-40B4-BE49-F238E27FC236}">
                <a16:creationId xmlns:a16="http://schemas.microsoft.com/office/drawing/2014/main" id="{44143254-BB8A-4BBB-8B7D-69F4CBFE6AFD}"/>
              </a:ext>
            </a:extLst>
          </p:cNvPr>
          <p:cNvSpPr/>
          <p:nvPr/>
        </p:nvSpPr>
        <p:spPr>
          <a:xfrm>
            <a:off x="8254704" y="2439865"/>
            <a:ext cx="2391925" cy="2025548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FFC000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53" name="Graphic 52" descr="Research">
            <a:extLst>
              <a:ext uri="{FF2B5EF4-FFF2-40B4-BE49-F238E27FC236}">
                <a16:creationId xmlns:a16="http://schemas.microsoft.com/office/drawing/2014/main" id="{A1220758-BC49-4F6D-A405-40A0C633D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2444" y="2909601"/>
            <a:ext cx="1184817" cy="118481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EEE13E88-E307-40CE-A3C3-A28F1994ADDE}"/>
              </a:ext>
            </a:extLst>
          </p:cNvPr>
          <p:cNvSpPr/>
          <p:nvPr/>
        </p:nvSpPr>
        <p:spPr>
          <a:xfrm>
            <a:off x="1212217" y="4468844"/>
            <a:ext cx="2424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ОПРЕДЕЛЕНИЕ ЗАТРАГИВАЕМЫХ ГРУПП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C8DA6D-FEF4-451D-B5CE-71ED62A85B68}"/>
              </a:ext>
            </a:extLst>
          </p:cNvPr>
          <p:cNvSpPr/>
          <p:nvPr/>
        </p:nvSpPr>
        <p:spPr>
          <a:xfrm>
            <a:off x="4733431" y="4479939"/>
            <a:ext cx="2424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ВЗАИМОДЕЙСТВИЕ С ЗАИНТЕРЕСОВАННЫМИ СТОРОНАМИ</a:t>
            </a:r>
            <a:endParaRPr lang="en-US" sz="175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81B3E7-05F1-41A3-A20B-273AA6B43BC7}"/>
              </a:ext>
            </a:extLst>
          </p:cNvPr>
          <p:cNvSpPr/>
          <p:nvPr/>
        </p:nvSpPr>
        <p:spPr>
          <a:xfrm>
            <a:off x="8530820" y="4685329"/>
            <a:ext cx="2424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ОЦЕНКА ВОЗДЕЙСТВИЯ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7" name="Content Placeholder 5" descr="Online meeting">
            <a:extLst>
              <a:ext uri="{FF2B5EF4-FFF2-40B4-BE49-F238E27FC236}">
                <a16:creationId xmlns:a16="http://schemas.microsoft.com/office/drawing/2014/main" id="{16D0FAB1-9B25-4AF1-B90F-FA135855F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34767" y="2865252"/>
            <a:ext cx="1288808" cy="12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895" y="1409559"/>
            <a:ext cx="6342739" cy="1200329"/>
          </a:xfrm>
          <a:prstGeom prst="rect">
            <a:avLst/>
          </a:prstGeom>
          <a:gradFill flip="none" rotWithShape="1">
            <a:gsLst>
              <a:gs pos="0">
                <a:srgbClr val="487B78">
                  <a:shade val="30000"/>
                  <a:satMod val="115000"/>
                </a:srgbClr>
              </a:gs>
              <a:gs pos="50000">
                <a:srgbClr val="487B78">
                  <a:shade val="67500"/>
                  <a:satMod val="115000"/>
                </a:srgb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Законы касаются всех!</a:t>
            </a:r>
          </a:p>
          <a:p>
            <a:pPr lvl="0">
              <a:defRPr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Эти заинтересованные стороны могут внести ценный вклад в осуществимость и практическое значение нормативных правовых актов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3000172"/>
            <a:ext cx="9808717" cy="3194282"/>
            <a:chOff x="41252" y="2837404"/>
            <a:chExt cx="9808717" cy="3194282"/>
          </a:xfrm>
        </p:grpSpPr>
        <p:sp>
          <p:nvSpPr>
            <p:cNvPr id="5" name="Rectangle 4"/>
            <p:cNvSpPr/>
            <p:nvPr/>
          </p:nvSpPr>
          <p:spPr>
            <a:xfrm>
              <a:off x="2799259" y="2876124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64457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47181" y="3337570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335B74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12313" y="3819730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D6295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69633" y="4286064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482AC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12313" y="4754136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D9BA1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47180" y="5256371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318B71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84767" y="5704887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87B78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252" y="2837404"/>
              <a:ext cx="9808717" cy="3194282"/>
              <a:chOff x="1256379" y="2994796"/>
              <a:chExt cx="9808717" cy="319428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256379" y="2994796"/>
                <a:ext cx="9808717" cy="3194282"/>
                <a:chOff x="1300984" y="2853547"/>
                <a:chExt cx="9808717" cy="3194282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1300984" y="4070631"/>
                  <a:ext cx="283130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2000" b="1" dirty="0">
                      <a:solidFill>
                        <a:srgbClr val="2683C6">
                          <a:lumMod val="50000"/>
                        </a:srgbClr>
                      </a:solidFill>
                      <a:latin typeface="Arial Narrow" panose="020B0606020202030204" pitchFamily="34" charset="0"/>
                    </a:rPr>
                    <a:t>ЗАИНТЕРЕСОВАННЫЕ СТОРОНЫ</a:t>
                  </a:r>
                  <a:endPara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83C6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lowchart: Connector 11"/>
                <p:cNvSpPr/>
                <p:nvPr/>
              </p:nvSpPr>
              <p:spPr>
                <a:xfrm rot="2700000">
                  <a:off x="3676413" y="2952417"/>
                  <a:ext cx="221608" cy="221608"/>
                </a:xfrm>
                <a:prstGeom prst="flowChartConnector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 rot="2700000">
                  <a:off x="3836158" y="3404850"/>
                  <a:ext cx="221608" cy="221608"/>
                </a:xfrm>
                <a:prstGeom prst="flowChartConnector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 rot="2700000">
                  <a:off x="4002921" y="3882956"/>
                  <a:ext cx="221608" cy="221608"/>
                </a:xfrm>
                <a:prstGeom prst="flowChartConnector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 rot="2700000">
                  <a:off x="4158610" y="4342186"/>
                  <a:ext cx="221608" cy="221608"/>
                </a:xfrm>
                <a:prstGeom prst="flowChartConnec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 rot="2700000">
                  <a:off x="4007003" y="4801619"/>
                  <a:ext cx="221608" cy="221608"/>
                </a:xfrm>
                <a:prstGeom prst="flowChartConnector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 rot="2700000">
                  <a:off x="3836158" y="5297206"/>
                  <a:ext cx="221608" cy="221608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Connector 32"/>
                <p:cNvSpPr/>
                <p:nvPr/>
              </p:nvSpPr>
              <p:spPr>
                <a:xfrm rot="2700000">
                  <a:off x="3676413" y="5757747"/>
                  <a:ext cx="221608" cy="221608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4585549" y="4285962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ru-RU" altLang="en-US" sz="1600" dirty="0">
                      <a:solidFill>
                        <a:srgbClr val="1482AC"/>
                      </a:solidFill>
                      <a:latin typeface="Arial Narrow" panose="020B0606020202030204" pitchFamily="34" charset="0"/>
                    </a:rPr>
                    <a:t>Сотрудники</a:t>
                  </a:r>
                  <a:endParaRPr kumimoji="0" lang="en-GB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82AC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244349" y="3344663"/>
                  <a:ext cx="652415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ru-RU" altLang="en-US" sz="1600" dirty="0">
                      <a:solidFill>
                        <a:srgbClr val="1CADE4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Предприятия</a:t>
                  </a:r>
                  <a:endParaRPr kumimoji="0" lang="en-GB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066436" y="2853547"/>
                  <a:ext cx="652415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ru-RU" altLang="en-US" sz="1600" dirty="0">
                      <a:solidFill>
                        <a:srgbClr val="264457"/>
                      </a:solidFill>
                      <a:latin typeface="Arial Narrow" panose="020B0606020202030204" pitchFamily="34" charset="0"/>
                    </a:rPr>
                    <a:t>Граждане</a:t>
                  </a:r>
                  <a:endParaRPr kumimoji="0" lang="en-GB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4457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426115" y="4749498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ru-RU" altLang="en-US" sz="1600" dirty="0">
                      <a:solidFill>
                        <a:srgbClr val="1D9BA1"/>
                      </a:solidFill>
                      <a:latin typeface="Arial Narrow" panose="020B0606020202030204" pitchFamily="34" charset="0"/>
                    </a:rPr>
                    <a:t>Государственный сектор</a:t>
                  </a:r>
                  <a:endParaRPr kumimoji="0" lang="en-GB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9BA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411447" y="3811999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ru-RU" altLang="en-US" sz="1600" dirty="0">
                      <a:solidFill>
                        <a:srgbClr val="1D6295"/>
                      </a:solidFill>
                      <a:latin typeface="Arial Narrow" panose="020B0606020202030204" pitchFamily="34" charset="0"/>
                    </a:rPr>
                    <a:t>Потребители</a:t>
                  </a:r>
                  <a:endParaRPr kumimoji="0" lang="en-GB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6295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061550" y="5709275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ru-RU" altLang="en-US" sz="1600" dirty="0">
                      <a:solidFill>
                        <a:srgbClr val="487B78"/>
                      </a:solidFill>
                      <a:latin typeface="Arial Narrow" panose="020B0606020202030204" pitchFamily="34" charset="0"/>
                    </a:rPr>
                    <a:t>Международные торговые партнеры и т.д.</a:t>
                  </a:r>
                  <a:endParaRPr kumimoji="0" lang="en-GB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87B78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227191" y="5272514"/>
                  <a:ext cx="65241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ru-RU" altLang="en-US" sz="1600" dirty="0">
                      <a:solidFill>
                        <a:srgbClr val="318B71"/>
                      </a:solidFill>
                      <a:latin typeface="Arial Narrow" panose="020B0606020202030204" pitchFamily="34" charset="0"/>
                    </a:rPr>
                    <a:t>Неправительственные организации</a:t>
                  </a:r>
                  <a:endParaRPr kumimoji="0" lang="en-GB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18B7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3847273" y="3204470"/>
                <a:ext cx="163773" cy="0"/>
              </a:xfrm>
              <a:prstGeom prst="line">
                <a:avLst/>
              </a:prstGeom>
              <a:ln w="28575">
                <a:solidFill>
                  <a:srgbClr val="26445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999894" y="3661670"/>
                <a:ext cx="163773" cy="0"/>
              </a:xfrm>
              <a:prstGeom prst="line">
                <a:avLst/>
              </a:prstGeom>
              <a:ln w="28575">
                <a:solidFill>
                  <a:srgbClr val="335B74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163667" y="4146165"/>
                <a:ext cx="163773" cy="0"/>
              </a:xfrm>
              <a:prstGeom prst="line">
                <a:avLst/>
              </a:prstGeom>
              <a:ln w="28575">
                <a:solidFill>
                  <a:srgbClr val="1D6295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327440" y="4594266"/>
                <a:ext cx="163773" cy="0"/>
              </a:xfrm>
              <a:prstGeom prst="line">
                <a:avLst/>
              </a:prstGeom>
              <a:ln w="28575">
                <a:solidFill>
                  <a:srgbClr val="1482A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63667" y="5056015"/>
                <a:ext cx="163773" cy="0"/>
              </a:xfrm>
              <a:prstGeom prst="line">
                <a:avLst/>
              </a:prstGeom>
              <a:ln w="28575">
                <a:solidFill>
                  <a:srgbClr val="1D9BA1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003244" y="5558708"/>
                <a:ext cx="163773" cy="0"/>
              </a:xfrm>
              <a:prstGeom prst="line">
                <a:avLst/>
              </a:prstGeom>
              <a:ln w="28575">
                <a:solidFill>
                  <a:srgbClr val="318B71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836121" y="6029556"/>
                <a:ext cx="163773" cy="0"/>
              </a:xfrm>
              <a:prstGeom prst="line">
                <a:avLst/>
              </a:prstGeom>
              <a:ln w="28575">
                <a:solidFill>
                  <a:srgbClr val="487B78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BB71-1AEC-4D92-8A51-969FF0A7CB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82556" y="506912"/>
            <a:ext cx="1503951" cy="19809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itle 2"/>
          <p:cNvSpPr txBox="1">
            <a:spLocks/>
          </p:cNvSpPr>
          <p:nvPr/>
        </p:nvSpPr>
        <p:spPr bwMode="auto">
          <a:xfrm>
            <a:off x="683130" y="74624"/>
            <a:ext cx="10210648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Определение потенциальных заинтересованных сторон</a:t>
            </a:r>
            <a:endParaRPr lang="en-US" altLang="en-US" b="1" dirty="0">
              <a:solidFill>
                <a:srgbClr val="0B1E2D"/>
              </a:solidFill>
              <a:latin typeface="Arial Narrow" panose="020B060602020203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59" name="Round Diagonal Corner Rectangle 1">
            <a:extLst>
              <a:ext uri="{FF2B5EF4-FFF2-40B4-BE49-F238E27FC236}">
                <a16:creationId xmlns:a16="http://schemas.microsoft.com/office/drawing/2014/main" id="{86221D09-E6F8-45F0-B78C-3AEDBD45B2BD}"/>
              </a:ext>
            </a:extLst>
          </p:cNvPr>
          <p:cNvSpPr/>
          <p:nvPr/>
        </p:nvSpPr>
        <p:spPr>
          <a:xfrm>
            <a:off x="9046879" y="1158713"/>
            <a:ext cx="3031614" cy="2211382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318B71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60" name="Graphic 59" descr="Target Audience">
            <a:extLst>
              <a:ext uri="{FF2B5EF4-FFF2-40B4-BE49-F238E27FC236}">
                <a16:creationId xmlns:a16="http://schemas.microsoft.com/office/drawing/2014/main" id="{6CE15C23-F66C-4919-BC24-64AF02E79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5423" y="1587141"/>
            <a:ext cx="1354525" cy="13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flipH="1">
            <a:off x="553156" y="2014483"/>
            <a:ext cx="10306261" cy="3255838"/>
            <a:chOff x="323134" y="2837404"/>
            <a:chExt cx="10306261" cy="3255838"/>
          </a:xfrm>
        </p:grpSpPr>
        <p:sp>
          <p:nvSpPr>
            <p:cNvPr id="5" name="Rectangle 4"/>
            <p:cNvSpPr/>
            <p:nvPr/>
          </p:nvSpPr>
          <p:spPr>
            <a:xfrm>
              <a:off x="2799259" y="2876124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64457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69633" y="4286064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482AC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84767" y="5704887"/>
              <a:ext cx="5572281" cy="3134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487B78">
                    <a:alpha val="2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23134" y="2837404"/>
              <a:ext cx="10306261" cy="3255838"/>
              <a:chOff x="1538261" y="2994796"/>
              <a:chExt cx="10306261" cy="325583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38261" y="2994796"/>
                <a:ext cx="10306261" cy="3255838"/>
                <a:chOff x="1582866" y="2853547"/>
                <a:chExt cx="10306261" cy="3255838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1582866" y="4070631"/>
                  <a:ext cx="25494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2000" b="1" dirty="0">
                      <a:solidFill>
                        <a:srgbClr val="2683C6">
                          <a:lumMod val="50000"/>
                        </a:srgbClr>
                      </a:solidFill>
                      <a:latin typeface="Arial Narrow" panose="020B0606020202030204" pitchFamily="34" charset="0"/>
                    </a:rPr>
                    <a:t>Группы МСП</a:t>
                  </a:r>
                  <a:endPara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83C6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lowchart: Connector 11"/>
                <p:cNvSpPr/>
                <p:nvPr/>
              </p:nvSpPr>
              <p:spPr>
                <a:xfrm rot="2700000">
                  <a:off x="3676413" y="2952417"/>
                  <a:ext cx="221608" cy="221608"/>
                </a:xfrm>
                <a:prstGeom prst="flowChartConnector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 rot="2700000">
                  <a:off x="4158610" y="4342186"/>
                  <a:ext cx="221608" cy="221608"/>
                </a:xfrm>
                <a:prstGeom prst="flowChartConnec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Connector 32"/>
                <p:cNvSpPr/>
                <p:nvPr/>
              </p:nvSpPr>
              <p:spPr>
                <a:xfrm rot="2700000">
                  <a:off x="3676413" y="5757747"/>
                  <a:ext cx="221608" cy="221608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4585549" y="4285962"/>
                  <a:ext cx="730357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 algn="r">
                    <a:defRPr/>
                  </a:pPr>
                  <a:r>
                    <a:rPr lang="ru-RU" altLang="en-US" sz="2000" dirty="0">
                      <a:solidFill>
                        <a:srgbClr val="1482AC"/>
                      </a:solidFill>
                      <a:latin typeface="Arial Narrow" panose="020B0606020202030204" pitchFamily="34" charset="0"/>
                    </a:rPr>
                    <a:t>По секторам: Энергетика, Цифровые технологии, Сельское хозяйство</a:t>
                  </a:r>
                  <a:endParaRPr kumimoji="0" lang="en-GB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82AC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066436" y="2853547"/>
                  <a:ext cx="6524153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 algn="r">
                    <a:defRPr/>
                  </a:pPr>
                  <a:r>
                    <a:rPr lang="ru-RU" altLang="en-US" sz="2000" dirty="0">
                      <a:solidFill>
                        <a:srgbClr val="264457"/>
                      </a:solidFill>
                      <a:latin typeface="Arial Narrow" panose="020B0606020202030204" pitchFamily="34" charset="0"/>
                    </a:rPr>
                    <a:t>По размеру: Микро, Малые, Средние</a:t>
                  </a:r>
                  <a:endParaRPr kumimoji="0" lang="en-GB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4457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061550" y="5709275"/>
                  <a:ext cx="652415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lvl="0" algn="r">
                    <a:defRPr/>
                  </a:pPr>
                  <a:r>
                    <a:rPr lang="ru-RU" altLang="en-US" sz="2000" dirty="0">
                      <a:solidFill>
                        <a:srgbClr val="487B78"/>
                      </a:solidFill>
                      <a:latin typeface="Arial Narrow" panose="020B0606020202030204" pitchFamily="34" charset="0"/>
                    </a:rPr>
                    <a:t>По региону: Географический</a:t>
                  </a:r>
                  <a:endParaRPr kumimoji="0" lang="en-GB" alt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87B78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3847273" y="3204470"/>
                <a:ext cx="163773" cy="0"/>
              </a:xfrm>
              <a:prstGeom prst="line">
                <a:avLst/>
              </a:prstGeom>
              <a:ln w="28575">
                <a:solidFill>
                  <a:srgbClr val="264457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327440" y="4594266"/>
                <a:ext cx="163773" cy="0"/>
              </a:xfrm>
              <a:prstGeom prst="line">
                <a:avLst/>
              </a:prstGeom>
              <a:ln w="28575">
                <a:solidFill>
                  <a:srgbClr val="1482AC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836121" y="6029556"/>
                <a:ext cx="163773" cy="0"/>
              </a:xfrm>
              <a:prstGeom prst="line">
                <a:avLst/>
              </a:prstGeom>
              <a:ln w="28575">
                <a:solidFill>
                  <a:srgbClr val="487B78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BB71-1AEC-4D92-8A51-969FF0A7CB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82556" y="506912"/>
            <a:ext cx="1503951" cy="19809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itle 2"/>
          <p:cNvSpPr txBox="1">
            <a:spLocks/>
          </p:cNvSpPr>
          <p:nvPr/>
        </p:nvSpPr>
        <p:spPr bwMode="auto">
          <a:xfrm>
            <a:off x="683130" y="74624"/>
            <a:ext cx="9280020" cy="7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6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1363" indent="-284163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4588" indent="-230188">
              <a:spcBef>
                <a:spcPts val="5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17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8988" indent="-230188">
              <a:spcBef>
                <a:spcPts val="475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61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33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05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7788" indent="-230188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lang="ru-RU" altLang="en-US" b="1" dirty="0">
                <a:solidFill>
                  <a:srgbClr val="0B1E2D"/>
                </a:solidFill>
                <a:latin typeface="Arial Narrow" panose="020B0606020202030204" pitchFamily="34" charset="0"/>
              </a:rPr>
              <a:t>Определение затрагиваемых групп МСП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1E2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71252"/>
            <a:ext cx="510639" cy="785132"/>
          </a:xfrm>
          <a:prstGeom prst="rect">
            <a:avLst/>
          </a:prstGeom>
        </p:spPr>
      </p:pic>
      <p:sp>
        <p:nvSpPr>
          <p:cNvPr id="59" name="Round Diagonal Corner Rectangle 1">
            <a:extLst>
              <a:ext uri="{FF2B5EF4-FFF2-40B4-BE49-F238E27FC236}">
                <a16:creationId xmlns:a16="http://schemas.microsoft.com/office/drawing/2014/main" id="{1F9B146B-63FE-45E8-9E7D-53A730903844}"/>
              </a:ext>
            </a:extLst>
          </p:cNvPr>
          <p:cNvSpPr/>
          <p:nvPr/>
        </p:nvSpPr>
        <p:spPr>
          <a:xfrm>
            <a:off x="270322" y="4613416"/>
            <a:ext cx="2437549" cy="1813592"/>
          </a:xfrm>
          <a:prstGeom prst="round2DiagRect">
            <a:avLst>
              <a:gd name="adj1" fmla="val 29727"/>
              <a:gd name="adj2" fmla="val 0"/>
            </a:avLst>
          </a:prstGeom>
          <a:noFill/>
          <a:ln w="28575">
            <a:solidFill>
              <a:srgbClr val="318B71"/>
            </a:solidFill>
          </a:ln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pic>
        <p:nvPicPr>
          <p:cNvPr id="60" name="Graphic 59" descr="Target Audience">
            <a:extLst>
              <a:ext uri="{FF2B5EF4-FFF2-40B4-BE49-F238E27FC236}">
                <a16:creationId xmlns:a16="http://schemas.microsoft.com/office/drawing/2014/main" id="{1759D07F-4463-49D5-A634-E2D5D6E74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458" y="5041844"/>
            <a:ext cx="1110869" cy="11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92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993366"/>
      </a:accent5>
      <a:accent6>
        <a:srgbClr val="62A39F"/>
      </a:accent6>
      <a:hlink>
        <a:srgbClr val="000066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Purple">
      <a:dk1>
        <a:srgbClr val="57565A"/>
      </a:dk1>
      <a:lt1>
        <a:sysClr val="window" lastClr="FFFFFF"/>
      </a:lt1>
      <a:dk2>
        <a:srgbClr val="6651A1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9_Aqua Purple widescreen" id="{7A34DF5F-07FD-764F-894D-EFB75CB650C1}" vid="{BD35DF7C-C96E-3D4B-BE2B-1FEB08DEA03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4595548C1D40504DB009F4AC4214C0BB" ma:contentTypeVersion="203" ma:contentTypeDescription="" ma:contentTypeScope="" ma:versionID="6a5b8213085efe9484f7cd14e84d8ab8">
  <xsd:schema xmlns:xsd="http://www.w3.org/2001/XMLSchema" xmlns:xs="http://www.w3.org/2001/XMLSchema" xmlns:p="http://schemas.microsoft.com/office/2006/metadata/properties" xmlns:ns1="54c4cd27-f286-408f-9ce0-33c1e0f3ab39" xmlns:ns2="18889a2b-0d37-4ff0-afeb-cbbf52875171" xmlns:ns3="375c99d1-ca6e-49b5-b969-bc8a239e4ffd" xmlns:ns5="c9f238dd-bb73-4aef-a7a5-d644ad823e52" xmlns:ns6="ca82dde9-3436-4d3d-bddd-d31447390034" xmlns:ns7="http://schemas.microsoft.com/sharepoint/v4" targetNamespace="http://schemas.microsoft.com/office/2006/metadata/properties" ma:root="true" ma:fieldsID="703b6d36acf0182eed41db4b2c3cddd3" ns1:_="" ns2:_="" ns3:_="" ns5:_="" ns6:_="" ns7:_="">
    <xsd:import namespace="54c4cd27-f286-408f-9ce0-33c1e0f3ab39"/>
    <xsd:import namespace="18889a2b-0d37-4ff0-afeb-cbbf52875171"/>
    <xsd:import namespace="375c99d1-ca6e-49b5-b969-bc8a239e4ffd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3:Project_x003a_Project_x0020_status" minOccurs="0"/>
                <xsd:element ref="ns6:TaxCatchAll" minOccurs="0"/>
                <xsd:element ref="ns1:OECDMeetingDate" minOccurs="0"/>
                <xsd:element ref="ns3:a69e193577b6457d9cbf1ed1dc9412b6" minOccurs="0"/>
                <xsd:element ref="ns3:f8f374b859e54b089b1e0240fadab8ce" minOccurs="0"/>
                <xsd:element ref="ns7:IconOverlay" minOccurs="0"/>
                <xsd:element ref="ns6:OECDlanguage" minOccurs="0"/>
                <xsd:element ref="ns6:TaxCatchAllLabel" minOccurs="0"/>
                <xsd:element ref="ns2:n2117a3aede04346bfdbc41180e059d0" minOccurs="0"/>
                <xsd:element ref="ns3:c8d74dcdd70245de8d5c76809cabe7d6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7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6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9a2b-0d37-4ff0-afeb-cbbf528751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indexed="true" ma:internalName="OECDExpirationDate">
      <xsd:simpleType>
        <xsd:restriction base="dms:DateTime"/>
      </xsd:simpleType>
    </xsd:element>
    <xsd:element name="n2117a3aede04346bfdbc41180e059d0" ma:index="36" nillable="true" ma:taxonomy="true" ma:internalName="n2117a3aede04346bfdbc41180e059d0" ma:taxonomyFieldName="OECDHorizontalProjects" ma:displayName="Horizontal project" ma:default="" ma:fieldId="{72117a3a-ede0-4346-bfdb-c41180e059d0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1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4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c99d1-ca6e-49b5-b969-bc8a239e4ffd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ad50ee1a-9840-4282-83fb-7014c2e43d44" ma:internalName="OECDProjectLookup" ma:readOnly="false" ma:showField="OECDShortProjectName" ma:web="375c99d1-ca6e-49b5-b969-bc8a239e4ffd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ad50ee1a-9840-4282-83fb-7014c2e43d44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Project_x0020_status" ma:index="23" nillable="true" ma:displayName="Project:Project status" ma:hidden="true" ma:list="ad50ee1a-9840-4282-83fb-7014c2e43d44" ma:internalName="Project_x003A_Project_x0020_status" ma:readOnly="true" ma:showField="OECDProjectStatus" ma:web="375c99d1-ca6e-49b5-b969-bc8a239e4ffd">
      <xsd:simpleType>
        <xsd:restriction base="dms:Lookup"/>
      </xsd:simpleType>
    </xsd:element>
    <xsd:element name="a69e193577b6457d9cbf1ed1dc9412b6" ma:index="28" nillable="true" ma:displayName="Deliverable partners_0" ma:hidden="true" ma:internalName="a69e193577b6457d9cbf1ed1dc9412b6">
      <xsd:simpleType>
        <xsd:restriction base="dms:Note"/>
      </xsd:simpleType>
    </xsd:element>
    <xsd:element name="f8f374b859e54b089b1e0240fadab8ce" ma:index="29" nillable="true" ma:displayName="Deliverable owner_0" ma:hidden="true" ma:internalName="f8f374b859e54b089b1e0240fadab8ce">
      <xsd:simpleType>
        <xsd:restriction base="dms:Note"/>
      </xsd:simpleType>
    </xsd:element>
    <xsd:element name="c8d74dcdd70245de8d5c76809cabe7d6" ma:index="37" nillable="true" ma:taxonomy="true" ma:internalName="c8d74dcdd70245de8d5c76809cabe7d6" ma:taxonomyFieldName="OECDProjectOwnerStructure" ma:displayName="Project owner" ma:readOnly="false" ma:default="" ma:fieldId="c8d74dcd-d702-45de-8d5c-76809cabe7d6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8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9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0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3" nillable="true" ma:displayName="Tags cache" ma:description="" ma:hidden="true" ma:internalName="OECDTagsCache">
      <xsd:simpleType>
        <xsd:restriction base="dms:Note"/>
      </xsd:simpleType>
    </xsd:element>
    <xsd:element name="SharedWithUsers" ma:index="4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cdd7977-79b7-4810-894a-70722c3ffe22}" ma:internalName="TaxCatchAll" ma:showField="CatchAllData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31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33" nillable="true" ma:displayName="Taxonomy Catch All Column1" ma:hidden="true" ma:list="{9cdd7977-79b7-4810-894a-70722c3ffe22}" ma:internalName="TaxCatchAllLabel" ma:readOnly="true" ma:showField="CatchAllDataLabel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117a3aede04346bfdbc41180e059d0 xmlns="18889a2b-0d37-4ff0-afeb-cbbf52875171">
      <Terms xmlns="http://schemas.microsoft.com/office/infopath/2007/PartnerControls"/>
    </n2117a3aede04346bfdbc41180e059d0>
    <OECDProjectMembers xmlns="375c99d1-ca6e-49b5-b969-bc8a239e4ffd">
      <UserInfo>
        <DisplayName>MALYSHEV Nikolai, GOV/REG</DisplayName>
        <AccountId>84</AccountId>
        <AccountType/>
      </UserInfo>
      <UserInfo>
        <DisplayName>KAUFFMANN Celine, CFE/EST</DisplayName>
        <AccountId>171</AccountId>
        <AccountType/>
      </UserInfo>
      <UserInfo>
        <DisplayName>DAVIDSON Paul, GOV/REG</DisplayName>
        <AccountId>1820</AccountId>
        <AccountType/>
      </UserInfo>
      <UserInfo>
        <DisplayName>PAUPE Claudia, CFE/CITY</DisplayName>
        <AccountId>989</AccountId>
        <AccountType/>
      </UserInfo>
      <UserInfo>
        <DisplayName>DIALLO Mariama, GOV/REG</DisplayName>
        <AccountId>738</AccountId>
        <AccountType/>
      </UserInfo>
      <UserInfo>
        <DisplayName>STEIN Jennifer, GOV/REG</DisplayName>
        <AccountId>211</AccountId>
        <AccountType/>
      </UserInfo>
      <UserInfo>
        <DisplayName>REYES Renny, GOV/REG</DisplayName>
        <AccountId>3322</AccountId>
        <AccountType/>
      </UserInfo>
      <UserInfo>
        <DisplayName>KARG Franz, GOV/REG</DisplayName>
        <AccountId>3544</AccountId>
        <AccountType/>
      </UserInfo>
      <UserInfo>
        <DisplayName>BORRACCIA Giovanni, GOV/REG</DisplayName>
        <AccountId>3379</AccountId>
        <AccountType/>
      </UserInfo>
      <UserInfo>
        <DisplayName>DE LIEDEKERKE Marie-Gabrielle, EXD</DisplayName>
        <AccountId>3401</AccountId>
        <AccountType/>
      </UserInfo>
      <UserInfo>
        <DisplayName>THUERER Yola, GOV/REG</DisplayName>
        <AccountId>1228</AccountId>
        <AccountType/>
      </UserInfo>
    </OECDProjectMembers>
    <OECDProjectManager xmlns="375c99d1-ca6e-49b5-b969-bc8a239e4ffd">
      <UserInfo>
        <DisplayName/>
        <AccountId>132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OECDProjectLookup xmlns="375c99d1-ca6e-49b5-b969-bc8a239e4ffd">270</OECDProjectLookup>
    <c8d74dcdd70245de8d5c76809cabe7d6 xmlns="375c99d1-ca6e-49b5-b969-bc8a239e4f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GOV/REG</TermName>
          <TermId xmlns="http://schemas.microsoft.com/office/infopath/2007/PartnerControls">a930daa7-2408-4017-b44d-0271b4a52c28</TermId>
        </TermInfo>
      </Terms>
    </c8d74dcdd70245de8d5c76809cabe7d6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4.3.5 Regulatory Policy</TermName>
          <TermId xmlns="http://schemas.microsoft.com/office/infopath/2007/PartnerControls">52c8997f-09da-44fc-a98a-3e0848816a6f</TermId>
        </TermInfo>
      </Terms>
    </eSharePWBTaxHTField0>
    <TaxCatchAll xmlns="ca82dde9-3436-4d3d-bddd-d31447390034">
      <Value>102</Value>
      <Value>703</Value>
      <Value>133</Value>
    </TaxCatchAll>
    <eShareKeywordsTaxHTField0 xmlns="c9f238dd-bb73-4aef-a7a5-d644ad823e52">
      <Terms xmlns="http://schemas.microsoft.com/office/infopath/2007/PartnerControls"/>
    </eShareKeywordsTaxHTField0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Regulatory Policy Committee</TermName>
          <TermId xmlns="http://schemas.microsoft.com/office/infopath/2007/PartnerControls">67ef844f-49ca-446d-8b04-945d4be3cb43</TermId>
        </TermInfo>
      </Terms>
    </eShareCommitteeTaxHTField0>
    <OECDSharingStatus xmlns="375c99d1-ca6e-49b5-b969-bc8a239e4ffd" xsi:nil="true"/>
    <f8f374b859e54b089b1e0240fadab8ce xmlns="375c99d1-ca6e-49b5-b969-bc8a239e4ffd" xsi:nil="true"/>
    <eShareHorizProjTaxHTField0 xmlns="18889a2b-0d37-4ff0-afeb-cbbf52875171" xsi:nil="true"/>
    <OECDCommunityDocumentID xmlns="375c99d1-ca6e-49b5-b969-bc8a239e4ffd" xsi:nil="true"/>
    <OECDKimBussinessContext xmlns="54c4cd27-f286-408f-9ce0-33c1e0f3ab39" xsi:nil="true"/>
    <OECDMainProject xmlns="375c99d1-ca6e-49b5-b969-bc8a239e4ffd" xsi:nil="true"/>
    <OECDlanguage xmlns="ca82dde9-3436-4d3d-bddd-d31447390034">English</OECDlanguage>
    <OECDCommunityDocumentURL xmlns="375c99d1-ca6e-49b5-b969-bc8a239e4ffd" xsi:nil="true"/>
    <OECDPinnedBy xmlns="375c99d1-ca6e-49b5-b969-bc8a239e4ffd">
      <UserInfo>
        <DisplayName/>
        <AccountId xsi:nil="true"/>
        <AccountType/>
      </UserInfo>
    </OECDPinnedBy>
    <IconOverlay xmlns="http://schemas.microsoft.com/sharepoint/v4" xsi:nil="true"/>
    <a69e193577b6457d9cbf1ed1dc9412b6 xmlns="375c99d1-ca6e-49b5-b969-bc8a239e4ffd" xsi:nil="true"/>
    <OECDAllRelatedUsers xmlns="18889a2b-0d37-4ff0-afeb-cbbf52875171">
      <UserInfo>
        <DisplayName/>
        <AccountId xsi:nil="true"/>
        <AccountType/>
      </UserInfo>
    </OECDAllRelatedUsers>
    <OECDExpirationDate xmlns="18889a2b-0d37-4ff0-afeb-cbbf52875171" xsi:nil="true"/>
    <OECDMeetingDate xmlns="54c4cd27-f286-408f-9ce0-33c1e0f3ab39" xsi:nil="true"/>
    <OECDYear xmlns="54c4cd27-f286-408f-9ce0-33c1e0f3ab39" xsi:nil="true"/>
    <OECDKimProvenance xmlns="54c4cd27-f286-408f-9ce0-33c1e0f3ab39" xsi:nil="true"/>
    <OECDKimStatus xmlns="54c4cd27-f286-408f-9ce0-33c1e0f3ab39">Draft</OECDKimStatus>
    <OECDTagsCache xmlns="375c99d1-ca6e-49b5-b969-bc8a239e4ffd" xsi:nil="true"/>
  </documentManagement>
</p:properties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Props1.xml><?xml version="1.0" encoding="utf-8"?>
<ds:datastoreItem xmlns:ds="http://schemas.openxmlformats.org/officeDocument/2006/customXml" ds:itemID="{84AF65C4-2255-4D8B-BD65-FC3E8B3C72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0517B3-C6F3-40F8-9F16-D8E87C0B9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8889a2b-0d37-4ff0-afeb-cbbf52875171"/>
    <ds:schemaRef ds:uri="375c99d1-ca6e-49b5-b969-bc8a239e4ffd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2301E-5381-45BE-AB96-52764388C70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18889a2b-0d37-4ff0-afeb-cbbf52875171"/>
    <ds:schemaRef ds:uri="http://purl.org/dc/terms/"/>
    <ds:schemaRef ds:uri="http://schemas.microsoft.com/sharepoint/v4"/>
    <ds:schemaRef ds:uri="http://schemas.openxmlformats.org/package/2006/metadata/core-properties"/>
    <ds:schemaRef ds:uri="http://purl.org/dc/elements/1.1/"/>
    <ds:schemaRef ds:uri="ca82dde9-3436-4d3d-bddd-d31447390034"/>
    <ds:schemaRef ds:uri="c9f238dd-bb73-4aef-a7a5-d644ad823e52"/>
    <ds:schemaRef ds:uri="375c99d1-ca6e-49b5-b969-bc8a239e4ffd"/>
    <ds:schemaRef ds:uri="54c4cd27-f286-408f-9ce0-33c1e0f3ab39"/>
  </ds:schemaRefs>
</ds:datastoreItem>
</file>

<file path=customXml/itemProps4.xml><?xml version="1.0" encoding="utf-8"?>
<ds:datastoreItem xmlns:ds="http://schemas.openxmlformats.org/officeDocument/2006/customXml" ds:itemID="{54FDDB29-682E-4D6C-908B-1EB915BA211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B2A480C-804C-4579-AB42-F6FD67DFE045}">
  <ds:schemaRefs>
    <ds:schemaRef ds:uri="http://www.oecd.org/eshare/projectsentre/CtFieldPriority/"/>
    <ds:schemaRef ds:uri="http://schemas.microsoft.com/2003/10/Serialization/Array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823</Words>
  <Application>Microsoft Office PowerPoint</Application>
  <PresentationFormat>Widescreen</PresentationFormat>
  <Paragraphs>147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 Narrow</vt:lpstr>
      <vt:lpstr>Avenir Book</vt:lpstr>
      <vt:lpstr>Avenir Next LT Pro</vt:lpstr>
      <vt:lpstr>Avenir Next LT Pro Light</vt:lpstr>
      <vt:lpstr>Bookman Old Style</vt:lpstr>
      <vt:lpstr>Calibri</vt:lpstr>
      <vt:lpstr>Calibri Light</vt:lpstr>
      <vt:lpstr>Courier New</vt:lpstr>
      <vt:lpstr>Franklin Gothic Medium</vt:lpstr>
      <vt:lpstr>Georgia</vt:lpstr>
      <vt:lpstr>Open Sans</vt:lpstr>
      <vt:lpstr>Open Sans Light</vt:lpstr>
      <vt:lpstr>Wingdings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REYES Renny, GOV/REG</dc:creator>
  <cp:lastModifiedBy>Ani</cp:lastModifiedBy>
  <cp:revision>367</cp:revision>
  <dcterms:created xsi:type="dcterms:W3CDTF">2020-11-25T11:11:50Z</dcterms:created>
  <dcterms:modified xsi:type="dcterms:W3CDTF">2023-01-27T22:52:18Z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/>
  </property>
  <property fmtid="{D5CDD505-2E9C-101B-9397-08002B2CF9AE}" pid="4" name="OECDCommittee">
    <vt:lpwstr>133;#Regulatory Policy Committee|67ef844f-49ca-446d-8b04-945d4be3cb43</vt:lpwstr>
  </property>
  <property fmtid="{D5CDD505-2E9C-101B-9397-08002B2CF9AE}" pid="5" name="ContentTypeId">
    <vt:lpwstr>0x0101008B4DD370EC31429186F3AD49F0D3098F00D44DBCB9EB4F45278CB5C9765BE5299500A4858B360C6A491AA753F8BCA47AA910004595548C1D40504DB009F4AC4214C0BB</vt:lpwstr>
  </property>
  <property fmtid="{D5CDD505-2E9C-101B-9397-08002B2CF9AE}" pid="6" name="OECDPWB">
    <vt:lpwstr>703;#4.3.5 Regulatory Policy|52c8997f-09da-44fc-a98a-3e0848816a6f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OECDProjectOwnerStructure">
    <vt:lpwstr>102;#GOV/REG|a930daa7-2408-4017-b44d-0271b4a52c28</vt:lpwstr>
  </property>
  <property fmtid="{D5CDD505-2E9C-101B-9397-08002B2CF9AE}" pid="11" name="OECDOrganisation">
    <vt:lpwstr/>
  </property>
</Properties>
</file>